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Lst>
  <p:notesMasterIdLst>
    <p:notesMasterId r:id="rId66"/>
  </p:notesMasterIdLst>
  <p:sldIdLst>
    <p:sldId id="256" r:id="rId6"/>
    <p:sldId id="584" r:id="rId7"/>
    <p:sldId id="603" r:id="rId8"/>
    <p:sldId id="604" r:id="rId9"/>
    <p:sldId id="585" r:id="rId10"/>
    <p:sldId id="586" r:id="rId11"/>
    <p:sldId id="587" r:id="rId12"/>
    <p:sldId id="605" r:id="rId13"/>
    <p:sldId id="606" r:id="rId14"/>
    <p:sldId id="657" r:id="rId15"/>
    <p:sldId id="658" r:id="rId16"/>
    <p:sldId id="659" r:id="rId17"/>
    <p:sldId id="660" r:id="rId18"/>
    <p:sldId id="661" r:id="rId19"/>
    <p:sldId id="634" r:id="rId20"/>
    <p:sldId id="635" r:id="rId21"/>
    <p:sldId id="662" r:id="rId22"/>
    <p:sldId id="663" r:id="rId23"/>
    <p:sldId id="664" r:id="rId24"/>
    <p:sldId id="607" r:id="rId25"/>
    <p:sldId id="636" r:id="rId26"/>
    <p:sldId id="637" r:id="rId27"/>
    <p:sldId id="665" r:id="rId28"/>
    <p:sldId id="639" r:id="rId29"/>
    <p:sldId id="640" r:id="rId30"/>
    <p:sldId id="641" r:id="rId31"/>
    <p:sldId id="666" r:id="rId32"/>
    <p:sldId id="643" r:id="rId33"/>
    <p:sldId id="645" r:id="rId34"/>
    <p:sldId id="646" r:id="rId35"/>
    <p:sldId id="647" r:id="rId36"/>
    <p:sldId id="667" r:id="rId37"/>
    <p:sldId id="668" r:id="rId38"/>
    <p:sldId id="649" r:id="rId39"/>
    <p:sldId id="608" r:id="rId40"/>
    <p:sldId id="610" r:id="rId41"/>
    <p:sldId id="611" r:id="rId42"/>
    <p:sldId id="612" r:id="rId43"/>
    <p:sldId id="613" r:id="rId44"/>
    <p:sldId id="593" r:id="rId45"/>
    <p:sldId id="615" r:id="rId46"/>
    <p:sldId id="594" r:id="rId47"/>
    <p:sldId id="669" r:id="rId48"/>
    <p:sldId id="670" r:id="rId49"/>
    <p:sldId id="671" r:id="rId50"/>
    <p:sldId id="672" r:id="rId51"/>
    <p:sldId id="673" r:id="rId52"/>
    <p:sldId id="583" r:id="rId53"/>
    <p:sldId id="630" r:id="rId54"/>
    <p:sldId id="629" r:id="rId55"/>
    <p:sldId id="674" r:id="rId56"/>
    <p:sldId id="675" r:id="rId57"/>
    <p:sldId id="676" r:id="rId58"/>
    <p:sldId id="677" r:id="rId59"/>
    <p:sldId id="678" r:id="rId60"/>
    <p:sldId id="679" r:id="rId61"/>
    <p:sldId id="680" r:id="rId62"/>
    <p:sldId id="681" r:id="rId63"/>
    <p:sldId id="682" r:id="rId64"/>
    <p:sldId id="683"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5973D931-3BAC-4F30-9C16-B7461F574E40}">
          <p14:sldIdLst>
            <p14:sldId id="256"/>
            <p14:sldId id="584"/>
            <p14:sldId id="603"/>
            <p14:sldId id="604"/>
            <p14:sldId id="585"/>
            <p14:sldId id="586"/>
            <p14:sldId id="587"/>
            <p14:sldId id="605"/>
            <p14:sldId id="606"/>
            <p14:sldId id="657"/>
            <p14:sldId id="658"/>
            <p14:sldId id="659"/>
            <p14:sldId id="660"/>
            <p14:sldId id="661"/>
            <p14:sldId id="634"/>
            <p14:sldId id="635"/>
            <p14:sldId id="662"/>
            <p14:sldId id="663"/>
            <p14:sldId id="664"/>
            <p14:sldId id="607"/>
            <p14:sldId id="636"/>
            <p14:sldId id="637"/>
            <p14:sldId id="665"/>
            <p14:sldId id="639"/>
            <p14:sldId id="640"/>
            <p14:sldId id="641"/>
            <p14:sldId id="666"/>
            <p14:sldId id="643"/>
            <p14:sldId id="645"/>
            <p14:sldId id="646"/>
            <p14:sldId id="647"/>
            <p14:sldId id="667"/>
            <p14:sldId id="668"/>
            <p14:sldId id="649"/>
            <p14:sldId id="608"/>
            <p14:sldId id="610"/>
            <p14:sldId id="611"/>
            <p14:sldId id="612"/>
            <p14:sldId id="613"/>
            <p14:sldId id="593"/>
            <p14:sldId id="615"/>
            <p14:sldId id="594"/>
            <p14:sldId id="669"/>
            <p14:sldId id="670"/>
            <p14:sldId id="671"/>
            <p14:sldId id="672"/>
            <p14:sldId id="673"/>
            <p14:sldId id="583"/>
          </p14:sldIdLst>
        </p14:section>
        <p14:section name="Appendix: Image Descriptions for Unsighted Students" id="{816926E6-64E0-4030-82C6-A73EFD68FD97}">
          <p14:sldIdLst>
            <p14:sldId id="630"/>
            <p14:sldId id="629"/>
            <p14:sldId id="674"/>
            <p14:sldId id="675"/>
            <p14:sldId id="676"/>
            <p14:sldId id="677"/>
            <p14:sldId id="678"/>
            <p14:sldId id="679"/>
            <p14:sldId id="680"/>
            <p14:sldId id="681"/>
            <p14:sldId id="682"/>
            <p14:sldId id="683"/>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4CCCC"/>
    <a:srgbClr val="E21A23"/>
    <a:srgbClr val="FAE7E8"/>
    <a:srgbClr val="F3FBFE"/>
    <a:srgbClr val="D7F0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6" autoAdjust="0"/>
    <p:restoredTop sz="94746" autoAdjust="0"/>
  </p:normalViewPr>
  <p:slideViewPr>
    <p:cSldViewPr snapToGrid="0" showGuides="1">
      <p:cViewPr varScale="1">
        <p:scale>
          <a:sx n="62" d="100"/>
          <a:sy n="62" d="100"/>
        </p:scale>
        <p:origin x="1336" y="56"/>
      </p:cViewPr>
      <p:guideLst>
        <p:guide pos="3264"/>
        <p:guide orient="horz" pos="2256"/>
        <p:guide pos="5640"/>
      </p:guideLst>
    </p:cSldViewPr>
  </p:slideViewPr>
  <p:outlineViewPr>
    <p:cViewPr>
      <p:scale>
        <a:sx n="33" d="100"/>
        <a:sy n="33" d="100"/>
      </p:scale>
      <p:origin x="0" y="-32526"/>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DDF0C-BE06-47B4-B38D-B3322A14E433}" type="datetimeFigureOut">
              <a:rPr lang="en-IN" smtClean="0"/>
              <a:t>05-09-2020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5EADA-F183-42BA-8DF4-67B6F2BBA3CC}" type="slidenum">
              <a:rPr lang="en-IN" smtClean="0"/>
              <a:t>‹#›</a:t>
            </a:fld>
            <a:endParaRPr lang="en-IN"/>
          </a:p>
        </p:txBody>
      </p:sp>
    </p:spTree>
    <p:extLst>
      <p:ext uri="{BB962C8B-B14F-4D97-AF65-F5344CB8AC3E}">
        <p14:creationId xmlns:p14="http://schemas.microsoft.com/office/powerpoint/2010/main" val="113108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lumMod val="50000"/>
                    <a:lumOff val="50000"/>
                  </a:schemeClr>
                </a:solidFill>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568180"/>
            <a:ext cx="8458200" cy="109728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59650"/>
            <a:ext cx="8458200" cy="109728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151120"/>
            <a:ext cx="8458200" cy="10972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6"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7"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0706143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143032"/>
            <a:ext cx="8458200" cy="64008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009354"/>
            <a:ext cx="8458200" cy="64008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875676"/>
            <a:ext cx="8458200" cy="640080"/>
          </a:xfrm>
        </p:spPr>
        <p:txBody>
          <a:bodyPr>
            <a:noAutofit/>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741998"/>
            <a:ext cx="8458200" cy="640080"/>
          </a:xfrm>
        </p:spPr>
        <p:txBody>
          <a:bodyPr>
            <a:noAutofit/>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608320"/>
            <a:ext cx="845820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6"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7"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381995784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5720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1920778"/>
            <a:ext cx="8458200" cy="4572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4846"/>
            <a:ext cx="8458200" cy="45720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208914"/>
            <a:ext cx="8458200" cy="457200"/>
          </a:xfrm>
        </p:spPr>
        <p:txBody>
          <a:bodyPr>
            <a:noAutofit/>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52982"/>
            <a:ext cx="8458200" cy="457200"/>
          </a:xfrm>
        </p:spPr>
        <p:txBody>
          <a:bodyPr>
            <a:noAutofit/>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4497050"/>
            <a:ext cx="8458200" cy="45720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2" name="Content Placeholder 6">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41118"/>
            <a:ext cx="8458200" cy="45720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342900" y="5791200"/>
            <a:ext cx="8458200" cy="45720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20"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21"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176806564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023360" cy="640080"/>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77740" y="1276710"/>
            <a:ext cx="4023360" cy="64008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43032"/>
            <a:ext cx="4023360" cy="64008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777740" y="2143032"/>
            <a:ext cx="4023360" cy="640080"/>
          </a:xfrm>
        </p:spPr>
        <p:txBody>
          <a:bodyPr>
            <a:noAutofit/>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009354"/>
            <a:ext cx="4023360" cy="640080"/>
          </a:xfrm>
        </p:spPr>
        <p:txBody>
          <a:bodyPr>
            <a:noAutofit/>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777740" y="3009354"/>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2" name="Content Placeholder 6">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75676"/>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777740" y="3875676"/>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6" name="Content Placeholder 6">
            <a:extLst>
              <a:ext uri="{FF2B5EF4-FFF2-40B4-BE49-F238E27FC236}">
                <a16:creationId xmlns:a16="http://schemas.microsoft.com/office/drawing/2014/main" id="{8B728CCD-2639-461B-9841-57505AC13467}"/>
              </a:ext>
            </a:extLst>
          </p:cNvPr>
          <p:cNvSpPr>
            <a:spLocks noGrp="1"/>
          </p:cNvSpPr>
          <p:nvPr>
            <p:ph sz="quarter" idx="21" hasCustomPrompt="1"/>
          </p:nvPr>
        </p:nvSpPr>
        <p:spPr>
          <a:xfrm>
            <a:off x="342900" y="4741998"/>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7" name="Content Placeholder 6">
            <a:extLst>
              <a:ext uri="{FF2B5EF4-FFF2-40B4-BE49-F238E27FC236}">
                <a16:creationId xmlns:a16="http://schemas.microsoft.com/office/drawing/2014/main" id="{8B728CCD-2639-461B-9841-57505AC13467}"/>
              </a:ext>
            </a:extLst>
          </p:cNvPr>
          <p:cNvSpPr>
            <a:spLocks noGrp="1"/>
          </p:cNvSpPr>
          <p:nvPr>
            <p:ph sz="quarter" idx="22" hasCustomPrompt="1"/>
          </p:nvPr>
        </p:nvSpPr>
        <p:spPr>
          <a:xfrm>
            <a:off x="4777740" y="4741998"/>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8" name="Content Placeholder 6">
            <a:extLst>
              <a:ext uri="{FF2B5EF4-FFF2-40B4-BE49-F238E27FC236}">
                <a16:creationId xmlns:a16="http://schemas.microsoft.com/office/drawing/2014/main" id="{8B728CCD-2639-461B-9841-57505AC13467}"/>
              </a:ext>
            </a:extLst>
          </p:cNvPr>
          <p:cNvSpPr>
            <a:spLocks noGrp="1"/>
          </p:cNvSpPr>
          <p:nvPr>
            <p:ph sz="quarter" idx="23" hasCustomPrompt="1"/>
          </p:nvPr>
        </p:nvSpPr>
        <p:spPr>
          <a:xfrm>
            <a:off x="342900" y="5608320"/>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19" name="Content Placeholder 6">
            <a:extLst>
              <a:ext uri="{FF2B5EF4-FFF2-40B4-BE49-F238E27FC236}">
                <a16:creationId xmlns:a16="http://schemas.microsoft.com/office/drawing/2014/main" id="{8B728CCD-2639-461B-9841-57505AC13467}"/>
              </a:ext>
            </a:extLst>
          </p:cNvPr>
          <p:cNvSpPr>
            <a:spLocks noGrp="1"/>
          </p:cNvSpPr>
          <p:nvPr>
            <p:ph sz="quarter" idx="24" hasCustomPrompt="1"/>
          </p:nvPr>
        </p:nvSpPr>
        <p:spPr>
          <a:xfrm>
            <a:off x="4777740" y="5608320"/>
            <a:ext cx="4023360" cy="640080"/>
          </a:xfrm>
        </p:spPr>
        <p:txBody>
          <a:bodyPr>
            <a:noAutofit/>
          </a:bodyPr>
          <a:lstStyle>
            <a:lvl1pPr>
              <a:defRPr/>
            </a:lvl1pPr>
          </a:lstStyle>
          <a:p>
            <a:pPr lvl="0"/>
            <a:r>
              <a:rPr lang="en-US" dirty="0"/>
              <a:t>Slide Content 6</a:t>
            </a:r>
          </a:p>
          <a:p>
            <a:pPr lvl="1"/>
            <a:r>
              <a:rPr lang="en-US" dirty="0"/>
              <a:t>Second level</a:t>
            </a:r>
          </a:p>
          <a:p>
            <a:pPr lvl="2"/>
            <a:r>
              <a:rPr lang="en-US" dirty="0"/>
              <a:t>Third level</a:t>
            </a:r>
          </a:p>
        </p:txBody>
      </p:sp>
      <p:sp>
        <p:nvSpPr>
          <p:cNvPr id="24"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25"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17323345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lnSpc>
                <a:spcPct val="100000"/>
              </a:lnSpc>
              <a:defRPr sz="2400"/>
            </a:lvl1pPr>
          </a:lstStyle>
          <a:p>
            <a:r>
              <a:rPr lang="en-US" dirty="0"/>
              <a:t>Slide Title</a:t>
            </a:r>
            <a:br>
              <a:rPr lang="en-US" dirty="0"/>
            </a:br>
            <a:endParaRPr lang="en-US" dirty="0"/>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023360" cy="457200"/>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77740" y="1276710"/>
            <a:ext cx="4023360" cy="4572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21637"/>
            <a:ext cx="4023360" cy="4572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777740" y="1921637"/>
            <a:ext cx="4023360" cy="457200"/>
          </a:xfrm>
        </p:spPr>
        <p:txBody>
          <a:bodyPr/>
          <a:lstStyle>
            <a:lvl1pPr>
              <a:defRPr/>
            </a:lvl1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66564"/>
            <a:ext cx="4023360" cy="457200"/>
          </a:xfrm>
        </p:spPr>
        <p:txBody>
          <a:bodyPr/>
          <a:lstStyle>
            <a:lvl1pPr>
              <a:defRPr/>
            </a:lvl1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777740" y="2566564"/>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4" name="Content Placeholder 6">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211491"/>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6" name="Content Placeholder 6">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777740" y="3211491"/>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7" name="Content Placeholder 6">
            <a:extLst>
              <a:ext uri="{FF2B5EF4-FFF2-40B4-BE49-F238E27FC236}">
                <a16:creationId xmlns:a16="http://schemas.microsoft.com/office/drawing/2014/main" id="{8B728CCD-2639-461B-9841-57505AC13467}"/>
              </a:ext>
            </a:extLst>
          </p:cNvPr>
          <p:cNvSpPr>
            <a:spLocks noGrp="1"/>
          </p:cNvSpPr>
          <p:nvPr>
            <p:ph sz="quarter" idx="21" hasCustomPrompt="1"/>
          </p:nvPr>
        </p:nvSpPr>
        <p:spPr>
          <a:xfrm>
            <a:off x="342900" y="3856418"/>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8" name="Content Placeholder 6">
            <a:extLst>
              <a:ext uri="{FF2B5EF4-FFF2-40B4-BE49-F238E27FC236}">
                <a16:creationId xmlns:a16="http://schemas.microsoft.com/office/drawing/2014/main" id="{8B728CCD-2639-461B-9841-57505AC13467}"/>
              </a:ext>
            </a:extLst>
          </p:cNvPr>
          <p:cNvSpPr>
            <a:spLocks noGrp="1"/>
          </p:cNvSpPr>
          <p:nvPr>
            <p:ph sz="quarter" idx="22" hasCustomPrompt="1"/>
          </p:nvPr>
        </p:nvSpPr>
        <p:spPr>
          <a:xfrm>
            <a:off x="4777740" y="3856418"/>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9" name="Content Placeholder 6">
            <a:extLst>
              <a:ext uri="{FF2B5EF4-FFF2-40B4-BE49-F238E27FC236}">
                <a16:creationId xmlns:a16="http://schemas.microsoft.com/office/drawing/2014/main" id="{8B728CCD-2639-461B-9841-57505AC13467}"/>
              </a:ext>
            </a:extLst>
          </p:cNvPr>
          <p:cNvSpPr>
            <a:spLocks noGrp="1"/>
          </p:cNvSpPr>
          <p:nvPr>
            <p:ph sz="quarter" idx="23" hasCustomPrompt="1"/>
          </p:nvPr>
        </p:nvSpPr>
        <p:spPr>
          <a:xfrm>
            <a:off x="342900" y="4501345"/>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0" name="Content Placeholder 6">
            <a:extLst>
              <a:ext uri="{FF2B5EF4-FFF2-40B4-BE49-F238E27FC236}">
                <a16:creationId xmlns:a16="http://schemas.microsoft.com/office/drawing/2014/main" id="{8B728CCD-2639-461B-9841-57505AC13467}"/>
              </a:ext>
            </a:extLst>
          </p:cNvPr>
          <p:cNvSpPr>
            <a:spLocks noGrp="1"/>
          </p:cNvSpPr>
          <p:nvPr>
            <p:ph sz="quarter" idx="24" hasCustomPrompt="1"/>
          </p:nvPr>
        </p:nvSpPr>
        <p:spPr>
          <a:xfrm>
            <a:off x="4777740" y="4501345"/>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1" name="Content Placeholder 6">
            <a:extLst>
              <a:ext uri="{FF2B5EF4-FFF2-40B4-BE49-F238E27FC236}">
                <a16:creationId xmlns:a16="http://schemas.microsoft.com/office/drawing/2014/main" id="{8B728CCD-2639-461B-9841-57505AC13467}"/>
              </a:ext>
            </a:extLst>
          </p:cNvPr>
          <p:cNvSpPr>
            <a:spLocks noGrp="1"/>
          </p:cNvSpPr>
          <p:nvPr>
            <p:ph sz="quarter" idx="25" hasCustomPrompt="1"/>
          </p:nvPr>
        </p:nvSpPr>
        <p:spPr>
          <a:xfrm>
            <a:off x="342900" y="5146272"/>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2" name="Content Placeholder 6">
            <a:extLst>
              <a:ext uri="{FF2B5EF4-FFF2-40B4-BE49-F238E27FC236}">
                <a16:creationId xmlns:a16="http://schemas.microsoft.com/office/drawing/2014/main" id="{8B728CCD-2639-461B-9841-57505AC13467}"/>
              </a:ext>
            </a:extLst>
          </p:cNvPr>
          <p:cNvSpPr>
            <a:spLocks noGrp="1"/>
          </p:cNvSpPr>
          <p:nvPr>
            <p:ph sz="quarter" idx="26" hasCustomPrompt="1"/>
          </p:nvPr>
        </p:nvSpPr>
        <p:spPr>
          <a:xfrm>
            <a:off x="4777740" y="5146272"/>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3" name="Content Placeholder 6">
            <a:extLst>
              <a:ext uri="{FF2B5EF4-FFF2-40B4-BE49-F238E27FC236}">
                <a16:creationId xmlns:a16="http://schemas.microsoft.com/office/drawing/2014/main" id="{8B728CCD-2639-461B-9841-57505AC13467}"/>
              </a:ext>
            </a:extLst>
          </p:cNvPr>
          <p:cNvSpPr>
            <a:spLocks noGrp="1"/>
          </p:cNvSpPr>
          <p:nvPr>
            <p:ph sz="quarter" idx="27" hasCustomPrompt="1"/>
          </p:nvPr>
        </p:nvSpPr>
        <p:spPr>
          <a:xfrm>
            <a:off x="342900" y="5791200"/>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24" name="Content Placeholder 6">
            <a:extLst>
              <a:ext uri="{FF2B5EF4-FFF2-40B4-BE49-F238E27FC236}">
                <a16:creationId xmlns:a16="http://schemas.microsoft.com/office/drawing/2014/main" id="{8B728CCD-2639-461B-9841-57505AC13467}"/>
              </a:ext>
            </a:extLst>
          </p:cNvPr>
          <p:cNvSpPr>
            <a:spLocks noGrp="1"/>
          </p:cNvSpPr>
          <p:nvPr>
            <p:ph sz="quarter" idx="28" hasCustomPrompt="1"/>
          </p:nvPr>
        </p:nvSpPr>
        <p:spPr>
          <a:xfrm>
            <a:off x="4777740" y="5791200"/>
            <a:ext cx="4023360" cy="457200"/>
          </a:xfrm>
        </p:spPr>
        <p:txBody>
          <a:bodyPr/>
          <a:lstStyle>
            <a:lvl1pPr>
              <a:defRPr/>
            </a:lvl1pPr>
          </a:lstStyle>
          <a:p>
            <a:pPr lvl="0"/>
            <a:r>
              <a:rPr lang="en-US" dirty="0"/>
              <a:t>Slide Content 6</a:t>
            </a:r>
          </a:p>
          <a:p>
            <a:pPr lvl="1"/>
            <a:r>
              <a:rPr lang="en-US" dirty="0"/>
              <a:t>Second level</a:t>
            </a:r>
          </a:p>
          <a:p>
            <a:pPr lvl="2"/>
            <a:r>
              <a:rPr lang="en-US" dirty="0"/>
              <a:t>Third level</a:t>
            </a:r>
          </a:p>
        </p:txBody>
      </p:sp>
      <p:sp>
        <p:nvSpPr>
          <p:cNvPr id="12"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26"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993234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latin typeface="Times New Roman" panose="02020603050405020304" pitchFamily="18" charset="0"/>
                <a:cs typeface="Times New Roman" panose="02020603050405020304" pitchFamily="18" charset="0"/>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744366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8" y="2366309"/>
            <a:ext cx="7955280" cy="526936"/>
          </a:xfrm>
          <a:prstGeom prst="rect">
            <a:avLst/>
          </a:prstGeom>
        </p:spPr>
        <p:txBody>
          <a:bodyPr anchor="ctr">
            <a:normAutofit/>
          </a:bodyPr>
          <a:lstStyle>
            <a:lvl1pPr>
              <a:defRPr sz="2400">
                <a:latin typeface="+mj-lt"/>
              </a:defRPr>
            </a:lvl1pPr>
          </a:lstStyle>
          <a:p>
            <a:r>
              <a:rPr lang="en-US" dirty="0"/>
              <a:t>Accessibility Content: Text Alternatives for Images</a:t>
            </a:r>
          </a:p>
        </p:txBody>
      </p:sp>
    </p:spTree>
    <p:extLst>
      <p:ext uri="{BB962C8B-B14F-4D97-AF65-F5344CB8AC3E}">
        <p14:creationId xmlns:p14="http://schemas.microsoft.com/office/powerpoint/2010/main" val="369257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noAutofit/>
          </a:bodyPr>
          <a:lstStyle>
            <a:lvl1pPr>
              <a:defRPr>
                <a:latin typeface="+mj-lt"/>
              </a:defRPr>
            </a:lvl1p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noAutofit/>
          </a:bodyPr>
          <a:lstStyle>
            <a:lvl1pPr>
              <a:defRPr>
                <a:latin typeface="+mj-lt"/>
              </a:defRPr>
            </a:lvl1pPr>
            <a:lvl2pPr marL="344488" indent="-342900">
              <a:buFont typeface="Arial" panose="020B0604020202020204" pitchFamily="34" charset="0"/>
              <a:buChar char="•"/>
              <a:defRPr/>
            </a:lvl2pPr>
            <a:lvl3pPr>
              <a:defRPr>
                <a:latin typeface="+mj-lt"/>
              </a:defRPr>
            </a:lvl3pPr>
            <a:lvl4pPr>
              <a:defRPr>
                <a:latin typeface="+mj-lt"/>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lnSpc>
                <a:spcPct val="100000"/>
              </a:lnSpc>
              <a:defRPr sz="2400">
                <a:latin typeface="+mj-lt"/>
              </a:defRPr>
            </a:lvl1pPr>
          </a:lstStyle>
          <a:p>
            <a:r>
              <a:rPr lang="en-US" dirty="0"/>
              <a:t>Slide Title</a:t>
            </a:r>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atin typeface="+mj-lt"/>
              </a:defRPr>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371601"/>
            <a:ext cx="8458200" cy="4876800"/>
          </a:xfrm>
          <a:prstGeom prst="rect">
            <a:avLst/>
          </a:prstGeom>
        </p:spPr>
        <p:txBody>
          <a:bodyPr/>
          <a:lstStyle>
            <a:lvl1pPr>
              <a:defRPr>
                <a:latin typeface="+mj-lt"/>
              </a:defRPr>
            </a:lvl1pPr>
            <a:lvl2pPr>
              <a:defRPr>
                <a:latin typeface="+mj-lt"/>
              </a:defRPr>
            </a:lvl2pPr>
            <a:lvl3pPr>
              <a:defRPr>
                <a:latin typeface="+mj-lt"/>
              </a:defRPr>
            </a:lvl3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atin typeface="+mj-lt"/>
              </a:defRPr>
            </a:lvl1pPr>
          </a:lstStyle>
          <a:p>
            <a:pPr lvl="0" algn="ctr"/>
            <a:r>
              <a:rPr lang="en-US" dirty="0"/>
              <a:t>Return to parent-slide containing images.</a:t>
            </a:r>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lnSpc>
                <a:spcPct val="100000"/>
              </a:lnSpc>
              <a:defRPr sz="2400">
                <a:latin typeface="+mj-lt"/>
              </a:defRPr>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atin typeface="+mj-lt"/>
              </a:defRPr>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atin typeface="+mj-lt"/>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atin typeface="+mj-lt"/>
              </a:defRPr>
            </a:lvl1pPr>
            <a:lvl2pPr>
              <a:defRPr>
                <a:latin typeface="+mj-lt"/>
              </a:defRPr>
            </a:lvl2pPr>
            <a:lvl3pPr>
              <a:defRPr>
                <a:latin typeface="+mj-lt"/>
              </a:defRPr>
            </a:lvl3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atin typeface="+mj-lt"/>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atin typeface="+mj-lt"/>
              </a:defRPr>
            </a:lvl1pPr>
            <a:lvl2pPr>
              <a:defRPr>
                <a:latin typeface="+mj-lt"/>
              </a:defRPr>
            </a:lvl2pPr>
            <a:lvl3pPr>
              <a:defRPr>
                <a:latin typeface="+mj-lt"/>
              </a:defRPr>
            </a:lvl3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atin typeface="+mj-lt"/>
              </a:defRPr>
            </a:lvl1pPr>
          </a:lstStyle>
          <a:p>
            <a:pPr lvl="0" algn="ctr"/>
            <a:r>
              <a:rPr lang="en-US" dirty="0"/>
              <a:t>Return to parent-slide containing images.</a:t>
            </a:r>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03176"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p:ph type="ftr" sz="quarter" idx="11"/>
          </p:nvPr>
        </p:nvSpPr>
        <p:spPr>
          <a:xfrm>
            <a:off x="0" y="6487064"/>
            <a:ext cx="9144000" cy="370935"/>
          </a:xfrm>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dirty="0"/>
              <a:t>Click to edit Master title style</a:t>
            </a:r>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lvl1pPr>
          </a:lstStyle>
          <a:p>
            <a:pPr defTabSz="457200">
              <a:spcBef>
                <a:spcPct val="20000"/>
              </a:spcBef>
              <a:defRPr/>
            </a:pPr>
            <a:r>
              <a:rPr lang="en-US"/>
              <a:t>© &lt; add the year&gt; McGraw Hill. All rights reserved. Authorized only for instructor use in the classroom.</a:t>
            </a:r>
          </a:p>
          <a:p>
            <a:pPr defTabSz="457200">
              <a:spcBef>
                <a:spcPct val="20000"/>
              </a:spcBef>
              <a:defRPr/>
            </a:pPr>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atin typeface="+mn-lt"/>
              </a:defRPr>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noAutofit/>
          </a:bodyPr>
          <a:lstStyle>
            <a:lvl1pPr>
              <a:defRPr>
                <a:latin typeface="+mn-lt"/>
              </a:defRPr>
            </a:lvl1pPr>
            <a:lvl2pPr>
              <a:defRPr>
                <a:latin typeface="+mn-lt"/>
              </a:defRPr>
            </a:lvl2pPr>
            <a:lvl3pPr>
              <a:defRPr>
                <a:latin typeface="+mn-lt"/>
              </a:defRPr>
            </a:lvl3pPr>
          </a:lstStyle>
          <a:p>
            <a:pPr lvl="0"/>
            <a:r>
              <a:rPr lang="en-US" dirty="0"/>
              <a:t>Slide Content</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atin typeface="+mn-lt"/>
              </a:defRPr>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latin typeface="+mn-lt"/>
              </a:defRPr>
            </a:lvl1pPr>
          </a:lstStyle>
          <a:p>
            <a:pPr lvl="0"/>
            <a:r>
              <a:rPr lang="en-US" dirty="0"/>
              <a:t>Insert Image Credit Here</a:t>
            </a:r>
          </a:p>
        </p:txBody>
      </p:sp>
    </p:spTree>
    <p:extLst>
      <p:ext uri="{BB962C8B-B14F-4D97-AF65-F5344CB8AC3E}">
        <p14:creationId xmlns:p14="http://schemas.microsoft.com/office/powerpoint/2010/main" val="74508582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360" userDrawn="1">
          <p15:clr>
            <a:srgbClr val="FBAE40"/>
          </p15:clr>
        </p15:guide>
        <p15:guide id="3" pos="264" userDrawn="1">
          <p15:clr>
            <a:srgbClr val="FBAE40"/>
          </p15:clr>
        </p15:guide>
        <p15:guide id="4"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atin typeface="+mn-lt"/>
              </a:defRPr>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noAutofit/>
          </a:bodyPr>
          <a:lstStyle>
            <a:lvl1pPr>
              <a:defRPr>
                <a:latin typeface="+mn-lt"/>
              </a:defRPr>
            </a:lvl1pPr>
            <a:lvl2pPr>
              <a:defRPr>
                <a:latin typeface="+mn-lt"/>
              </a:defRPr>
            </a:lvl2pPr>
            <a:lvl3pPr>
              <a:defRPr>
                <a:latin typeface="+mn-lt"/>
              </a:defRPr>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noAutofit/>
          </a:bodyPr>
          <a:lstStyle>
            <a:lvl1pPr>
              <a:defRPr>
                <a:latin typeface="+mn-lt"/>
              </a:defRPr>
            </a:lvl1pPr>
            <a:lvl2pPr>
              <a:defRPr>
                <a:latin typeface="+mn-lt"/>
              </a:defRPr>
            </a:lvl2pPr>
            <a:lvl3pPr>
              <a:defRPr>
                <a:latin typeface="+mn-lt"/>
              </a:defRPr>
            </a:lvl3pPr>
            <a:lvl4pPr marL="455613" indent="0">
              <a:buNone/>
              <a:defRPr/>
            </a:lvl4pPr>
          </a:lstStyle>
          <a:p>
            <a:pPr lvl="0"/>
            <a:r>
              <a:rPr lang="en-US" dirty="0"/>
              <a:t>Slide Content 2</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atin typeface="+mn-lt"/>
              </a:defRPr>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latin typeface="+mn-lt"/>
              </a:defRPr>
            </a:lvl1pPr>
          </a:lstStyle>
          <a:p>
            <a:pPr lvl="0"/>
            <a:r>
              <a:rPr lang="en-US" dirty="0"/>
              <a:t>Insert Image Credit Here</a:t>
            </a:r>
          </a:p>
        </p:txBody>
      </p:sp>
    </p:spTree>
    <p:extLst>
      <p:ext uri="{BB962C8B-B14F-4D97-AF65-F5344CB8AC3E}">
        <p14:creationId xmlns:p14="http://schemas.microsoft.com/office/powerpoint/2010/main" val="3422933013"/>
      </p:ext>
    </p:extLst>
  </p:cSld>
  <p:clrMapOvr>
    <a:masterClrMapping/>
  </p:clrMapOvr>
  <p:extLst>
    <p:ext uri="{DCECCB84-F9BA-43D5-87BE-67443E8EF086}">
      <p15:sldGuideLst xmlns:p15="http://schemas.microsoft.com/office/powerpoint/2012/main">
        <p15:guide id="1" orient="horz" pos="2592" userDrawn="1">
          <p15:clr>
            <a:srgbClr val="FBAE40"/>
          </p15:clr>
        </p15:guide>
        <p15:guide id="2" orient="horz" pos="273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7881570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0"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144696270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userDrawn="1">
          <p15:clr>
            <a:srgbClr val="FBAE40"/>
          </p15:clr>
        </p15:guide>
        <p15:guide id="5" pos="38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0" name="Appendix Link"/>
          <p:cNvSpPr>
            <a:spLocks noGrp="1"/>
          </p:cNvSpPr>
          <p:nvPr>
            <p:ph type="body" sz="quarter" idx="29" hasCustomPrompt="1"/>
          </p:nvPr>
        </p:nvSpPr>
        <p:spPr>
          <a:xfrm>
            <a:off x="3200400" y="6324600"/>
            <a:ext cx="2743200" cy="192024"/>
          </a:xfrm>
        </p:spPr>
        <p:txBody>
          <a:bodyPr anchor="b" anchorCtr="0">
            <a:noAutofit/>
          </a:bodyPr>
          <a:lstStyle>
            <a:lvl1pPr algn="ctr">
              <a:defRPr sz="900"/>
            </a:lvl1pPr>
          </a:lstStyle>
          <a:p>
            <a:pPr lvl="0"/>
            <a:r>
              <a:rPr lang="en-US" dirty="0"/>
              <a:t>Add text alternative link, if needed.</a:t>
            </a:r>
          </a:p>
        </p:txBody>
      </p:sp>
      <p:sp>
        <p:nvSpPr>
          <p:cNvPr id="11" name="Image Credit"/>
          <p:cNvSpPr>
            <a:spLocks noGrp="1"/>
          </p:cNvSpPr>
          <p:nvPr>
            <p:ph type="body" sz="quarter" idx="30" hasCustomPrompt="1"/>
          </p:nvPr>
        </p:nvSpPr>
        <p:spPr>
          <a:xfrm>
            <a:off x="1562101" y="6684963"/>
            <a:ext cx="6976872" cy="173736"/>
          </a:xfrm>
        </p:spPr>
        <p:txBody>
          <a:bodyPr anchor="ctr" anchorCtr="0">
            <a:noAutofit/>
          </a:bodyPr>
          <a:lstStyle>
            <a:lvl1pPr algn="r">
              <a:defRPr sz="800">
                <a:solidFill>
                  <a:srgbClr val="595959"/>
                </a:solidFill>
              </a:defRPr>
            </a:lvl1pPr>
          </a:lstStyle>
          <a:p>
            <a:pPr lvl="0"/>
            <a:r>
              <a:rPr lang="en-US" dirty="0"/>
              <a:t>Insert Image Credit Here</a:t>
            </a:r>
          </a:p>
        </p:txBody>
      </p:sp>
    </p:spTree>
    <p:extLst>
      <p:ext uri="{BB962C8B-B14F-4D97-AF65-F5344CB8AC3E}">
        <p14:creationId xmlns:p14="http://schemas.microsoft.com/office/powerpoint/2010/main" val="410000558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r>
              <a:rPr lang="en-US"/>
              <a:t>Add long copyright</a:t>
            </a: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rPr>
              <a:t>© McGraw Hill</a:t>
            </a:r>
          </a:p>
        </p:txBody>
      </p:sp>
      <p:sp>
        <p:nvSpPr>
          <p:cNvPr id="9" name="Slide Number"/>
          <p:cNvSpPr txBox="1"/>
          <p:nvPr userDrawn="1"/>
        </p:nvSpPr>
        <p:spPr>
          <a:xfrm>
            <a:off x="8625636" y="6670335"/>
            <a:ext cx="356616" cy="164592"/>
          </a:xfrm>
          <a:prstGeom prst="rect">
            <a:avLst/>
          </a:prstGeom>
          <a:noFill/>
        </p:spPr>
        <p:txBody>
          <a:bodyPr wrap="square" lIns="45720" rIns="45720" rtlCol="0" anchor="ctr" anchorCtr="0">
            <a:noAutofit/>
          </a:bodyPr>
          <a:lstStyle/>
          <a:p>
            <a:pPr algn="r"/>
            <a:fld id="{960EEC4C-B90A-40FB-9378-A310753B0AE3}" type="slidenum">
              <a:rPr lang="en-US" sz="800" smtClean="0">
                <a:solidFill>
                  <a:srgbClr val="595959"/>
                </a:solidFill>
              </a:rPr>
              <a:pPr algn="r"/>
              <a:t>‹#›</a:t>
            </a:fld>
            <a:endParaRPr lang="en-US" sz="800" dirty="0">
              <a:solidFill>
                <a:srgbClr val="595959"/>
              </a:solidFill>
            </a:endParaRP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9" r:id="rId3"/>
    <p:sldLayoutId id="2147483695" r:id="rId4"/>
    <p:sldLayoutId id="2147483696" r:id="rId5"/>
    <p:sldLayoutId id="2147483697" r:id="rId6"/>
    <p:sldLayoutId id="2147483707" r:id="rId7"/>
    <p:sldLayoutId id="2147483704" r:id="rId8"/>
    <p:sldLayoutId id="2147483705" r:id="rId9"/>
    <p:sldLayoutId id="2147483706" r:id="rId10"/>
  </p:sldLayoutIdLst>
  <p:hf hdr="0" dt="0"/>
  <p:txStyles>
    <p:titleStyle>
      <a:lvl1pPr algn="l" defTabSz="914400" rtl="0" eaLnBrk="1" latinLnBrk="0" hangingPunct="1">
        <a:lnSpc>
          <a:spcPct val="90000"/>
        </a:lnSpc>
        <a:spcBef>
          <a:spcPct val="0"/>
        </a:spcBef>
        <a:buNone/>
        <a:defRPr sz="2400" b="1" kern="1200">
          <a:solidFill>
            <a:schemeClr val="tx2"/>
          </a:solidFill>
          <a:latin typeface="+mn-lt"/>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400" kern="1200">
          <a:solidFill>
            <a:schemeClr val="tx2"/>
          </a:solidFill>
          <a:latin typeface="+mn-lt"/>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400" kern="1200">
          <a:solidFill>
            <a:schemeClr val="tx2"/>
          </a:solidFill>
          <a:latin typeface="+mn-lt"/>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2000" kern="1200">
          <a:solidFill>
            <a:schemeClr val="tx2"/>
          </a:solidFill>
          <a:latin typeface="+mn-lt"/>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r>
              <a:rPr lang="en-US"/>
              <a:t>Add long copyright line here</a:t>
            </a:r>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lumMod val="65000"/>
                    <a:lumOff val="35000"/>
                  </a:schemeClr>
                </a:solidFill>
                <a:latin typeface="+mj-lt"/>
              </a:rPr>
              <a:t>© McGraw Hill</a:t>
            </a:r>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kern="1200">
          <a:solidFill>
            <a:schemeClr val="tx2"/>
          </a:solidFill>
          <a:latin typeface="+mj-lt"/>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400" kern="1200">
          <a:solidFill>
            <a:schemeClr val="tx2"/>
          </a:solidFill>
          <a:latin typeface="+mj-lt"/>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j-lt"/>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j-lt"/>
            </a:endParaRPr>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noAutofit/>
          </a:bodyPr>
          <a:lstStyle/>
          <a:p>
            <a:r>
              <a:rPr lang="en-US" sz="800" b="0" dirty="0">
                <a:solidFill>
                  <a:schemeClr val="tx1">
                    <a:lumMod val="65000"/>
                    <a:lumOff val="35000"/>
                  </a:schemeClr>
                </a:solidFill>
                <a:latin typeface="+mj-lt"/>
              </a:rPr>
              <a:t>© McGraw Hill</a:t>
            </a:r>
          </a:p>
        </p:txBody>
      </p:sp>
      <p:sp>
        <p:nvSpPr>
          <p:cNvPr id="7" name="Slide Number"/>
          <p:cNvSpPr txBox="1"/>
          <p:nvPr userDrawn="1"/>
        </p:nvSpPr>
        <p:spPr>
          <a:xfrm>
            <a:off x="8625636" y="6670335"/>
            <a:ext cx="356616" cy="164592"/>
          </a:xfrm>
          <a:prstGeom prst="rect">
            <a:avLst/>
          </a:prstGeom>
          <a:noFill/>
        </p:spPr>
        <p:txBody>
          <a:bodyPr wrap="square" lIns="45720" rIns="45720" rtlCol="0" anchor="ctr" anchorCtr="0">
            <a:noAutofit/>
          </a:bodyPr>
          <a:lstStyle/>
          <a:p>
            <a:pPr algn="r"/>
            <a:fld id="{960EEC4C-B90A-40FB-9378-A310753B0AE3}" type="slidenum">
              <a:rPr lang="en-US" sz="800" smtClean="0">
                <a:solidFill>
                  <a:srgbClr val="595959"/>
                </a:solidFill>
                <a:latin typeface="+mj-lt"/>
              </a:rPr>
              <a:pPr algn="r"/>
              <a:t>‹#›</a:t>
            </a:fld>
            <a:endParaRPr lang="en-US" sz="800" dirty="0">
              <a:solidFill>
                <a:srgbClr val="595959"/>
              </a:solidFill>
              <a:latin typeface="+mj-lt"/>
            </a:endParaRP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j-lt"/>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j-lt"/>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j-lt"/>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hyperlink" Target="http://www.feralchildren.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4C897A-4409-4F96-826A-7AE9F1281913}"/>
              </a:ext>
            </a:extLst>
          </p:cNvPr>
          <p:cNvSpPr>
            <a:spLocks noGrp="1"/>
          </p:cNvSpPr>
          <p:nvPr>
            <p:ph type="ctrTitle"/>
          </p:nvPr>
        </p:nvSpPr>
        <p:spPr/>
        <p:txBody>
          <a:bodyPr/>
          <a:lstStyle/>
          <a:p>
            <a:r>
              <a:rPr lang="en-US" dirty="0"/>
              <a:t>Chapter 4</a:t>
            </a:r>
          </a:p>
        </p:txBody>
      </p:sp>
      <p:sp>
        <p:nvSpPr>
          <p:cNvPr id="13" name="Subtitle 2">
            <a:extLst>
              <a:ext uri="{FF2B5EF4-FFF2-40B4-BE49-F238E27FC236}">
                <a16:creationId xmlns:a16="http://schemas.microsoft.com/office/drawing/2014/main" id="{39DC5F79-D657-4B2E-8FAB-C143E5618948}"/>
              </a:ext>
            </a:extLst>
          </p:cNvPr>
          <p:cNvSpPr>
            <a:spLocks noGrp="1"/>
          </p:cNvSpPr>
          <p:nvPr>
            <p:ph type="subTitle" idx="1"/>
          </p:nvPr>
        </p:nvSpPr>
        <p:spPr/>
        <p:txBody>
          <a:bodyPr/>
          <a:lstStyle/>
          <a:p>
            <a:r>
              <a:rPr lang="en-IN" dirty="0"/>
              <a:t>Socialization</a:t>
            </a:r>
          </a:p>
        </p:txBody>
      </p:sp>
      <p:sp>
        <p:nvSpPr>
          <p:cNvPr id="14" name="Text Placeholder 3">
            <a:extLst>
              <a:ext uri="{FF2B5EF4-FFF2-40B4-BE49-F238E27FC236}">
                <a16:creationId xmlns:a16="http://schemas.microsoft.com/office/drawing/2014/main" id="{A59F268B-4D44-410E-9686-AEB4FDBAB432}"/>
              </a:ext>
            </a:extLst>
          </p:cNvPr>
          <p:cNvSpPr>
            <a:spLocks noGrp="1"/>
          </p:cNvSpPr>
          <p:nvPr>
            <p:ph type="body" sz="quarter" idx="10"/>
          </p:nvPr>
        </p:nvSpPr>
        <p:spPr/>
        <p:txBody>
          <a:bodyPr/>
          <a:lstStyle/>
          <a:p>
            <a:pPr>
              <a:spcBef>
                <a:spcPts val="600"/>
              </a:spcBef>
            </a:pPr>
            <a:r>
              <a:rPr lang="en-US" sz="1600" u="sng" dirty="0">
                <a:latin typeface="+mj-lt"/>
                <a:ea typeface="Verdana" pitchFamily="34" charset="0"/>
                <a:cs typeface="Arial" panose="020B0604020202020204" pitchFamily="34" charset="0"/>
              </a:rPr>
              <a:t>SOC 2020 </a:t>
            </a:r>
          </a:p>
          <a:p>
            <a:pPr>
              <a:spcBef>
                <a:spcPts val="600"/>
              </a:spcBef>
            </a:pPr>
            <a:r>
              <a:rPr lang="en-US" dirty="0">
                <a:latin typeface="+mj-lt"/>
              </a:rPr>
              <a:t>Sixth Edition</a:t>
            </a:r>
          </a:p>
        </p:txBody>
      </p:sp>
      <p:pic>
        <p:nvPicPr>
          <p:cNvPr id="10" name="Picture 4">
            <a:extLst>
              <a:ext uri="{C183D7F6-B498-43B3-948B-1728B52AA6E4}">
                <adec:decorative xmlns:adec="http://schemas.microsoft.com/office/drawing/2017/decorative" val="1"/>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b="19732"/>
          <a:stretch/>
        </p:blipFill>
        <p:spPr bwMode="auto">
          <a:xfrm>
            <a:off x="4341392" y="2520500"/>
            <a:ext cx="4572000" cy="31205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5">
            <a:extLst>
              <a:ext uri="{FF2B5EF4-FFF2-40B4-BE49-F238E27FC236}">
                <a16:creationId xmlns:a16="http://schemas.microsoft.com/office/drawing/2014/main" id="{5075BF32-B42F-470F-B1EE-DD2931D140AA}"/>
              </a:ext>
            </a:extLst>
          </p:cNvPr>
          <p:cNvSpPr>
            <a:spLocks noGrp="1"/>
          </p:cNvSpPr>
          <p:nvPr>
            <p:ph type="ftr" sz="quarter" idx="12"/>
          </p:nvPr>
        </p:nvSpPr>
        <p:spPr/>
        <p:txBody>
          <a:bodyPr/>
          <a:lstStyle/>
          <a:p>
            <a:pPr lvl="0"/>
            <a:r>
              <a:rPr lang="en-US"/>
              <a:t>© 2020 McGraw Hill. All rights reserved. Authorized only for instructor use in the classroom.</a:t>
            </a:r>
          </a:p>
          <a:p>
            <a:pPr lvl="0"/>
            <a:r>
              <a:rPr lang="en-US"/>
              <a:t>No reproduction or further distribution permitted without the prior written consent of McGraw Hill.</a:t>
            </a:r>
            <a:endParaRPr lang="en-US" dirty="0"/>
          </a:p>
        </p:txBody>
      </p:sp>
    </p:spTree>
    <p:extLst>
      <p:ext uri="{BB962C8B-B14F-4D97-AF65-F5344CB8AC3E}">
        <p14:creationId xmlns:p14="http://schemas.microsoft.com/office/powerpoint/2010/main" val="3028515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Sociological Approaches to the Self</a:t>
            </a:r>
            <a:r>
              <a:rPr lang="en-US" altLang="en-US" sz="1200" dirty="0"/>
              <a:t> 2</a:t>
            </a:r>
            <a:endParaRPr lang="en-US" sz="1200"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b="1" dirty="0"/>
              <a:t>Cooley: The Looking-Glass Self.</a:t>
            </a:r>
          </a:p>
          <a:p>
            <a:pPr lvl="1">
              <a:spcAft>
                <a:spcPts val="1200"/>
              </a:spcAft>
            </a:pPr>
            <a:r>
              <a:rPr lang="en-US" altLang="en-US" dirty="0"/>
              <a:t>Charles Horton Cooley’s </a:t>
            </a:r>
            <a:r>
              <a:rPr lang="en-US" altLang="en-US" b="1" dirty="0"/>
              <a:t>looking-glass self: </a:t>
            </a:r>
            <a:r>
              <a:rPr lang="en-US" altLang="en-US" dirty="0"/>
              <a:t>a theory that we become who we are based on how we think others see us.</a:t>
            </a:r>
          </a:p>
          <a:p>
            <a:pPr lvl="1">
              <a:spcAft>
                <a:spcPts val="1200"/>
              </a:spcAft>
            </a:pPr>
            <a:r>
              <a:rPr lang="en-US" altLang="en-US" dirty="0"/>
              <a:t>We imagine how others see us—relatives, friends, even strangers on the street.</a:t>
            </a:r>
          </a:p>
          <a:p>
            <a:pPr lvl="1">
              <a:spcAft>
                <a:spcPts val="1200"/>
              </a:spcAft>
            </a:pPr>
            <a:r>
              <a:rPr lang="en-US" altLang="en-US" dirty="0"/>
              <a:t>We imagine how others </a:t>
            </a:r>
            <a:r>
              <a:rPr lang="en-US" altLang="en-US" i="1" dirty="0"/>
              <a:t>evaluate</a:t>
            </a:r>
            <a:r>
              <a:rPr lang="en-US" altLang="en-US" dirty="0"/>
              <a:t> what we think they see—as intelligent, attractive, shy, or strange.</a:t>
            </a:r>
          </a:p>
          <a:p>
            <a:pPr lvl="1">
              <a:spcAft>
                <a:spcPts val="1200"/>
              </a:spcAft>
            </a:pPr>
            <a:r>
              <a:rPr lang="en-US" altLang="en-US" dirty="0"/>
              <a:t>We define our self as a result of these impressions.</a:t>
            </a:r>
          </a:p>
        </p:txBody>
      </p:sp>
    </p:spTree>
    <p:extLst>
      <p:ext uri="{BB962C8B-B14F-4D97-AF65-F5344CB8AC3E}">
        <p14:creationId xmlns:p14="http://schemas.microsoft.com/office/powerpoint/2010/main" val="82316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Sociological Approaches to the Self</a:t>
            </a:r>
            <a:r>
              <a:rPr lang="en-US" altLang="en-US" sz="1200" dirty="0"/>
              <a:t> 3</a:t>
            </a:r>
            <a:endParaRPr lang="en-US" sz="1200"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b="1" dirty="0"/>
              <a:t>Mead: Stages of the Self.</a:t>
            </a:r>
          </a:p>
          <a:p>
            <a:pPr lvl="1">
              <a:spcAft>
                <a:spcPts val="1200"/>
              </a:spcAft>
            </a:pPr>
            <a:r>
              <a:rPr lang="en-US" altLang="en-US" dirty="0"/>
              <a:t>According to George Herbert Mead (1863</a:t>
            </a:r>
            <a:r>
              <a:rPr lang="en-US" altLang="en-US" dirty="0">
                <a:cs typeface="Calibri" panose="020F0502020204030204" pitchFamily="34" charset="0"/>
              </a:rPr>
              <a:t> to 1931) the </a:t>
            </a:r>
            <a:r>
              <a:rPr lang="en-US" altLang="en-US" b="1" dirty="0"/>
              <a:t>I</a:t>
            </a:r>
            <a:r>
              <a:rPr lang="en-US" altLang="en-US" dirty="0"/>
              <a:t> is the acting self that exists in relation to the Me.</a:t>
            </a:r>
          </a:p>
          <a:p>
            <a:pPr lvl="1">
              <a:spcAft>
                <a:spcPts val="1200"/>
              </a:spcAft>
            </a:pPr>
            <a:r>
              <a:rPr lang="en-US" altLang="en-US" dirty="0"/>
              <a:t>The </a:t>
            </a:r>
            <a:r>
              <a:rPr lang="en-US" altLang="en-US" b="1" dirty="0"/>
              <a:t>Me</a:t>
            </a:r>
            <a:r>
              <a:rPr lang="en-US" altLang="en-US" dirty="0"/>
              <a:t> is the socialized self that plans actions and judges performances based on the standards we have learned </a:t>
            </a:r>
            <a:br>
              <a:rPr lang="en-US" altLang="en-US" dirty="0"/>
            </a:br>
            <a:r>
              <a:rPr lang="en-US" altLang="en-US" dirty="0"/>
              <a:t>from others.</a:t>
            </a:r>
          </a:p>
          <a:p>
            <a:pPr lvl="1">
              <a:spcAft>
                <a:spcPts val="1200"/>
              </a:spcAft>
            </a:pPr>
            <a:r>
              <a:rPr lang="en-US" altLang="en-US" b="1" dirty="0"/>
              <a:t>Significant other: </a:t>
            </a:r>
            <a:r>
              <a:rPr lang="en-US" altLang="en-US" dirty="0"/>
              <a:t>an individual who is most important in the development of the self, such as a parent, friend, or teacher.</a:t>
            </a:r>
          </a:p>
        </p:txBody>
      </p:sp>
    </p:spTree>
    <p:extLst>
      <p:ext uri="{BB962C8B-B14F-4D97-AF65-F5344CB8AC3E}">
        <p14:creationId xmlns:p14="http://schemas.microsoft.com/office/powerpoint/2010/main" val="2631583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Sociological Approaches to the Self</a:t>
            </a:r>
            <a:r>
              <a:rPr lang="en-US" altLang="en-US" sz="1200" dirty="0"/>
              <a:t> 4</a:t>
            </a:r>
            <a:endParaRPr lang="en-US" sz="1200" dirty="0"/>
          </a:p>
        </p:txBody>
      </p:sp>
      <p:sp>
        <p:nvSpPr>
          <p:cNvPr id="4" name="Content Placeholder 2"/>
          <p:cNvSpPr>
            <a:spLocks noGrp="1"/>
          </p:cNvSpPr>
          <p:nvPr>
            <p:ph sz="quarter" idx="11"/>
          </p:nvPr>
        </p:nvSpPr>
        <p:spPr>
          <a:xfrm>
            <a:off x="342900" y="1276709"/>
            <a:ext cx="8458200" cy="5111028"/>
          </a:xfrm>
        </p:spPr>
        <p:txBody>
          <a:bodyPr/>
          <a:lstStyle/>
          <a:p>
            <a:pPr>
              <a:spcBef>
                <a:spcPts val="600"/>
              </a:spcBef>
            </a:pPr>
            <a:r>
              <a:rPr lang="en-US" altLang="en-US" b="1" dirty="0"/>
              <a:t>Mead: Stages of the Self</a:t>
            </a:r>
            <a:r>
              <a:rPr lang="en-US" altLang="en-US" i="1" dirty="0"/>
              <a:t>, continued.</a:t>
            </a:r>
            <a:endParaRPr lang="en-US" altLang="en-US" dirty="0"/>
          </a:p>
          <a:p>
            <a:pPr>
              <a:spcBef>
                <a:spcPts val="600"/>
              </a:spcBef>
            </a:pPr>
            <a:r>
              <a:rPr lang="en-US" altLang="en-US" b="1" i="1" dirty="0"/>
              <a:t>Preparatory Stage.</a:t>
            </a:r>
          </a:p>
          <a:p>
            <a:pPr marL="347472" lvl="2" indent="-347472">
              <a:spcBef>
                <a:spcPts val="600"/>
              </a:spcBef>
            </a:pPr>
            <a:r>
              <a:rPr lang="en-US" altLang="en-US" dirty="0"/>
              <a:t>Children imitate the people around them, especially family.</a:t>
            </a:r>
          </a:p>
          <a:p>
            <a:pPr marL="347472" lvl="2" indent="-347472">
              <a:spcBef>
                <a:spcPts val="600"/>
              </a:spcBef>
            </a:pPr>
            <a:r>
              <a:rPr lang="en-US" altLang="en-US" b="1" dirty="0"/>
              <a:t>Symbol: </a:t>
            </a:r>
            <a:r>
              <a:rPr lang="en-US" altLang="en-US" dirty="0"/>
              <a:t>a gesture, object, or word that forms the basis of human communication.</a:t>
            </a:r>
          </a:p>
          <a:p>
            <a:pPr>
              <a:spcBef>
                <a:spcPts val="600"/>
              </a:spcBef>
            </a:pPr>
            <a:r>
              <a:rPr lang="en-US" altLang="en-US" b="1" i="1" dirty="0"/>
              <a:t>Play Stage. </a:t>
            </a:r>
          </a:p>
          <a:p>
            <a:pPr marL="347472" lvl="2" indent="-347472">
              <a:spcBef>
                <a:spcPts val="600"/>
              </a:spcBef>
            </a:pPr>
            <a:r>
              <a:rPr lang="en-US" altLang="en-US" dirty="0"/>
              <a:t>Children pretend to be other people.</a:t>
            </a:r>
          </a:p>
          <a:p>
            <a:pPr marL="347472" lvl="2" indent="-347472">
              <a:spcBef>
                <a:spcPts val="600"/>
              </a:spcBef>
            </a:pPr>
            <a:r>
              <a:rPr lang="en-US" altLang="en-US" b="1" dirty="0"/>
              <a:t>Role taking: </a:t>
            </a:r>
            <a:r>
              <a:rPr lang="en-US" altLang="en-US" dirty="0"/>
              <a:t>the process of mentally assuming the perspective of another and responding from that imagined viewpoint.</a:t>
            </a:r>
          </a:p>
          <a:p>
            <a:pPr>
              <a:spcBef>
                <a:spcPts val="600"/>
              </a:spcBef>
            </a:pPr>
            <a:r>
              <a:rPr lang="en-US" altLang="en-US" b="1" i="1" dirty="0"/>
              <a:t>Game Stage.</a:t>
            </a:r>
          </a:p>
          <a:p>
            <a:pPr marL="347472" lvl="2" indent="-347472">
              <a:spcBef>
                <a:spcPts val="600"/>
              </a:spcBef>
            </a:pPr>
            <a:r>
              <a:rPr lang="en-US" altLang="en-US" dirty="0"/>
              <a:t>Children grasp their own social positions and those of others.</a:t>
            </a:r>
          </a:p>
        </p:txBody>
      </p:sp>
    </p:spTree>
    <p:extLst>
      <p:ext uri="{BB962C8B-B14F-4D97-AF65-F5344CB8AC3E}">
        <p14:creationId xmlns:p14="http://schemas.microsoft.com/office/powerpoint/2010/main" val="1351221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Sociological Approaches to the Self</a:t>
            </a:r>
            <a:r>
              <a:rPr lang="en-US" altLang="en-US" sz="1200" dirty="0"/>
              <a:t> 5</a:t>
            </a:r>
            <a:endParaRPr lang="en-US" sz="1200" dirty="0"/>
          </a:p>
        </p:txBody>
      </p:sp>
      <p:sp>
        <p:nvSpPr>
          <p:cNvPr id="4" name="Content Placeholder 2"/>
          <p:cNvSpPr>
            <a:spLocks noGrp="1"/>
          </p:cNvSpPr>
          <p:nvPr>
            <p:ph sz="quarter" idx="11"/>
          </p:nvPr>
        </p:nvSpPr>
        <p:spPr>
          <a:xfrm>
            <a:off x="342900" y="1276709"/>
            <a:ext cx="8458200" cy="5111028"/>
          </a:xfrm>
        </p:spPr>
        <p:txBody>
          <a:bodyPr/>
          <a:lstStyle/>
          <a:p>
            <a:pPr>
              <a:spcBef>
                <a:spcPts val="800"/>
              </a:spcBef>
              <a:spcAft>
                <a:spcPts val="1200"/>
              </a:spcAft>
            </a:pPr>
            <a:r>
              <a:rPr lang="en-US" altLang="en-US" b="1" dirty="0"/>
              <a:t>Thomas: Perception and Action.</a:t>
            </a:r>
          </a:p>
          <a:p>
            <a:pPr lvl="1">
              <a:spcAft>
                <a:spcPts val="1200"/>
              </a:spcAft>
            </a:pPr>
            <a:r>
              <a:rPr lang="en-US" altLang="en-US" dirty="0"/>
              <a:t>It is perception, more than reality itself, that shapes how we act.</a:t>
            </a:r>
          </a:p>
          <a:p>
            <a:pPr lvl="1">
              <a:spcAft>
                <a:spcPts val="1200"/>
              </a:spcAft>
            </a:pPr>
            <a:r>
              <a:rPr lang="en-US" altLang="en-US" dirty="0"/>
              <a:t>If perception shapes action, position shapes perception.</a:t>
            </a:r>
          </a:p>
          <a:p>
            <a:pPr lvl="1">
              <a:spcAft>
                <a:spcPts val="1200"/>
              </a:spcAft>
            </a:pPr>
            <a:r>
              <a:rPr lang="en-US" altLang="en-US" dirty="0"/>
              <a:t>What we learn through socialization depends on the positions we occupy relative to others.</a:t>
            </a:r>
          </a:p>
        </p:txBody>
      </p:sp>
    </p:spTree>
    <p:extLst>
      <p:ext uri="{BB962C8B-B14F-4D97-AF65-F5344CB8AC3E}">
        <p14:creationId xmlns:p14="http://schemas.microsoft.com/office/powerpoint/2010/main" val="3963579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Sociological Approaches to the Self</a:t>
            </a:r>
            <a:r>
              <a:rPr lang="en-US" altLang="en-US" sz="1200" dirty="0"/>
              <a:t> 6</a:t>
            </a:r>
            <a:endParaRPr lang="en-US" sz="1200" dirty="0"/>
          </a:p>
        </p:txBody>
      </p:sp>
      <p:sp>
        <p:nvSpPr>
          <p:cNvPr id="4" name="Content Placeholder 2"/>
          <p:cNvSpPr>
            <a:spLocks noGrp="1"/>
          </p:cNvSpPr>
          <p:nvPr>
            <p:ph sz="quarter" idx="11"/>
          </p:nvPr>
        </p:nvSpPr>
        <p:spPr>
          <a:xfrm>
            <a:off x="342900" y="1276709"/>
            <a:ext cx="8458200" cy="5111028"/>
          </a:xfrm>
        </p:spPr>
        <p:txBody>
          <a:bodyPr/>
          <a:lstStyle/>
          <a:p>
            <a:pPr>
              <a:spcBef>
                <a:spcPts val="600"/>
              </a:spcBef>
              <a:spcAft>
                <a:spcPts val="600"/>
              </a:spcAft>
            </a:pPr>
            <a:r>
              <a:rPr lang="en-US" altLang="en-US" b="1" dirty="0"/>
              <a:t>Goffman: Presentation of the Self.</a:t>
            </a:r>
          </a:p>
          <a:p>
            <a:pPr lvl="1">
              <a:spcBef>
                <a:spcPts val="600"/>
              </a:spcBef>
              <a:spcAft>
                <a:spcPts val="600"/>
              </a:spcAft>
            </a:pPr>
            <a:r>
              <a:rPr lang="en-US" altLang="en-US" b="1" dirty="0"/>
              <a:t>Dramaturgical approach: </a:t>
            </a:r>
            <a:r>
              <a:rPr lang="en-US" altLang="en-US" dirty="0"/>
              <a:t>a view of social interaction in which people are seen as actors on a stage trying to put on a successful performance.</a:t>
            </a:r>
          </a:p>
          <a:p>
            <a:pPr lvl="1">
              <a:spcBef>
                <a:spcPts val="600"/>
              </a:spcBef>
              <a:spcAft>
                <a:spcPts val="600"/>
              </a:spcAft>
            </a:pPr>
            <a:r>
              <a:rPr lang="en-US" altLang="en-US" dirty="0"/>
              <a:t>Goffman draws our attention to various </a:t>
            </a:r>
            <a:r>
              <a:rPr lang="en-US" altLang="en-US" i="1" dirty="0"/>
              <a:t>aspects of performance</a:t>
            </a:r>
            <a:r>
              <a:rPr lang="en-US" altLang="en-US" dirty="0"/>
              <a:t>: </a:t>
            </a:r>
            <a:r>
              <a:rPr lang="en-US" altLang="en-US" i="1" dirty="0"/>
              <a:t>front stage</a:t>
            </a:r>
            <a:r>
              <a:rPr lang="en-US" altLang="en-US" dirty="0"/>
              <a:t>, </a:t>
            </a:r>
            <a:r>
              <a:rPr lang="en-US" altLang="en-US" i="1" dirty="0"/>
              <a:t>team</a:t>
            </a:r>
            <a:r>
              <a:rPr lang="en-US" altLang="en-US" dirty="0"/>
              <a:t>, </a:t>
            </a:r>
            <a:r>
              <a:rPr lang="en-US" altLang="en-US" i="1" dirty="0"/>
              <a:t>scripts</a:t>
            </a:r>
            <a:r>
              <a:rPr lang="en-US" altLang="en-US" dirty="0"/>
              <a:t>; </a:t>
            </a:r>
            <a:r>
              <a:rPr lang="en-US" altLang="en-US" i="1" dirty="0"/>
              <a:t>backstage</a:t>
            </a:r>
            <a:r>
              <a:rPr lang="en-US" altLang="en-US" dirty="0"/>
              <a:t>, </a:t>
            </a:r>
            <a:r>
              <a:rPr lang="en-US" altLang="en-US" i="1" dirty="0"/>
              <a:t>props</a:t>
            </a:r>
            <a:r>
              <a:rPr lang="en-US" altLang="en-US" dirty="0"/>
              <a:t>; and </a:t>
            </a:r>
            <a:r>
              <a:rPr lang="en-US" altLang="en-US" i="1" dirty="0"/>
              <a:t>audience.</a:t>
            </a:r>
          </a:p>
          <a:p>
            <a:pPr lvl="1">
              <a:spcBef>
                <a:spcPts val="600"/>
              </a:spcBef>
              <a:spcAft>
                <a:spcPts val="600"/>
              </a:spcAft>
            </a:pPr>
            <a:r>
              <a:rPr lang="en-US" altLang="en-US" b="1" dirty="0"/>
              <a:t>Impression management: </a:t>
            </a:r>
            <a:r>
              <a:rPr lang="en-US" altLang="en-US" dirty="0"/>
              <a:t>the altering of the presentation of the self in order to create distinctive appearances and satisfy particular audiences.</a:t>
            </a:r>
          </a:p>
          <a:p>
            <a:pPr lvl="1">
              <a:spcBef>
                <a:spcPts val="600"/>
              </a:spcBef>
              <a:spcAft>
                <a:spcPts val="600"/>
              </a:spcAft>
            </a:pPr>
            <a:r>
              <a:rPr lang="en-US" altLang="en-US" b="1" dirty="0"/>
              <a:t>Face-work:</a:t>
            </a:r>
            <a:r>
              <a:rPr lang="en-US" altLang="en-US" dirty="0"/>
              <a:t> altering our presentation of self in order to maintain a proper image and avoid public embarrassment.</a:t>
            </a:r>
          </a:p>
        </p:txBody>
      </p:sp>
    </p:spTree>
    <p:extLst>
      <p:ext uri="{BB962C8B-B14F-4D97-AF65-F5344CB8AC3E}">
        <p14:creationId xmlns:p14="http://schemas.microsoft.com/office/powerpoint/2010/main" val="2743992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Us versus Them</a:t>
            </a:r>
            <a:r>
              <a:rPr lang="en-US" altLang="en-US" sz="1200" dirty="0"/>
              <a:t> 1</a:t>
            </a:r>
            <a:endParaRPr lang="en-US" sz="1200" dirty="0"/>
          </a:p>
        </p:txBody>
      </p:sp>
      <p:sp>
        <p:nvSpPr>
          <p:cNvPr id="4" name="Content Placeholder 2"/>
          <p:cNvSpPr>
            <a:spLocks noGrp="1"/>
          </p:cNvSpPr>
          <p:nvPr>
            <p:ph sz="quarter" idx="11"/>
          </p:nvPr>
        </p:nvSpPr>
        <p:spPr>
          <a:xfrm>
            <a:off x="342900" y="1276709"/>
            <a:ext cx="8503920" cy="5150217"/>
          </a:xfrm>
        </p:spPr>
        <p:txBody>
          <a:bodyPr/>
          <a:lstStyle/>
          <a:p>
            <a:pPr>
              <a:spcBef>
                <a:spcPts val="200"/>
              </a:spcBef>
              <a:spcAft>
                <a:spcPts val="600"/>
              </a:spcAft>
            </a:pPr>
            <a:r>
              <a:rPr lang="en-US" altLang="en-US" dirty="0"/>
              <a:t>Ethnocentrism assumes that our own culture represents what’s normal and is superior to others.</a:t>
            </a:r>
          </a:p>
          <a:p>
            <a:pPr lvl="1">
              <a:spcBef>
                <a:spcPts val="200"/>
              </a:spcBef>
              <a:spcAft>
                <a:spcPts val="600"/>
              </a:spcAft>
            </a:pPr>
            <a:r>
              <a:rPr lang="en-US" altLang="en-US" dirty="0"/>
              <a:t>It is a natural response, but it frequently has a negative effect on how we view other people.</a:t>
            </a:r>
          </a:p>
          <a:p>
            <a:pPr lvl="1">
              <a:spcBef>
                <a:spcPts val="200"/>
              </a:spcBef>
              <a:spcAft>
                <a:spcPts val="600"/>
              </a:spcAft>
            </a:pPr>
            <a:r>
              <a:rPr lang="en-US" altLang="en-US" dirty="0"/>
              <a:t>Group membership leads us to identify with others in the group, privilege each other, and seek to deny benefits to those outside the group.</a:t>
            </a:r>
          </a:p>
          <a:p>
            <a:pPr>
              <a:spcBef>
                <a:spcPts val="200"/>
              </a:spcBef>
              <a:spcAft>
                <a:spcPts val="600"/>
              </a:spcAft>
            </a:pPr>
            <a:r>
              <a:rPr lang="en-US" altLang="en-US" dirty="0"/>
              <a:t>Social psychologist Henri Tajfel identified three core elements in creating us versus them mentalities:</a:t>
            </a:r>
          </a:p>
          <a:p>
            <a:pPr lvl="1">
              <a:spcBef>
                <a:spcPts val="200"/>
              </a:spcBef>
              <a:spcAft>
                <a:spcPts val="600"/>
              </a:spcAft>
            </a:pPr>
            <a:r>
              <a:rPr lang="en-US" altLang="en-US" dirty="0"/>
              <a:t>Social categorization.</a:t>
            </a:r>
          </a:p>
          <a:p>
            <a:pPr lvl="1">
              <a:spcBef>
                <a:spcPts val="200"/>
              </a:spcBef>
              <a:spcAft>
                <a:spcPts val="600"/>
              </a:spcAft>
            </a:pPr>
            <a:r>
              <a:rPr lang="en-US" altLang="en-US" dirty="0"/>
              <a:t>Social identification.</a:t>
            </a:r>
          </a:p>
          <a:p>
            <a:pPr lvl="1">
              <a:spcBef>
                <a:spcPts val="200"/>
              </a:spcBef>
              <a:spcAft>
                <a:spcPts val="600"/>
              </a:spcAft>
            </a:pPr>
            <a:r>
              <a:rPr lang="en-US" altLang="en-US" dirty="0"/>
              <a:t>Social comparison.</a:t>
            </a:r>
          </a:p>
        </p:txBody>
      </p:sp>
    </p:spTree>
    <p:extLst>
      <p:ext uri="{BB962C8B-B14F-4D97-AF65-F5344CB8AC3E}">
        <p14:creationId xmlns:p14="http://schemas.microsoft.com/office/powerpoint/2010/main" val="226585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Us versus Them</a:t>
            </a:r>
            <a:r>
              <a:rPr lang="en-US" altLang="en-US" sz="1200" dirty="0"/>
              <a:t> 2</a:t>
            </a:r>
            <a:endParaRPr lang="en-US" sz="1200"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b="1" dirty="0"/>
              <a:t>Prejudice: </a:t>
            </a:r>
            <a:r>
              <a:rPr lang="en-US" altLang="en-US" dirty="0"/>
              <a:t>the preconceived and unjustified judgment of individuals, whether positive or negative, based on their membership in a particular group.</a:t>
            </a:r>
          </a:p>
          <a:p>
            <a:pPr>
              <a:spcBef>
                <a:spcPts val="800"/>
              </a:spcBef>
              <a:spcAft>
                <a:spcPts val="1200"/>
              </a:spcAft>
            </a:pPr>
            <a:r>
              <a:rPr lang="en-US" altLang="en-US" b="1" dirty="0"/>
              <a:t>Implicit bias: </a:t>
            </a:r>
            <a:r>
              <a:rPr lang="en-US" altLang="en-US" dirty="0"/>
              <a:t>the automatic and unconscious association of value, whether positive or negative, with particular groups, sub-groups, or characteristics of people.</a:t>
            </a:r>
            <a:endParaRPr lang="en-US" altLang="ja-JP" dirty="0"/>
          </a:p>
        </p:txBody>
      </p:sp>
    </p:spTree>
    <p:extLst>
      <p:ext uri="{BB962C8B-B14F-4D97-AF65-F5344CB8AC3E}">
        <p14:creationId xmlns:p14="http://schemas.microsoft.com/office/powerpoint/2010/main" val="2482851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Agents of Socialization</a:t>
            </a:r>
            <a:endParaRPr lang="en-US" sz="1200" dirty="0"/>
          </a:p>
        </p:txBody>
      </p:sp>
      <p:sp>
        <p:nvSpPr>
          <p:cNvPr id="4" name="Content Placeholder 2"/>
          <p:cNvSpPr>
            <a:spLocks noGrp="1"/>
          </p:cNvSpPr>
          <p:nvPr>
            <p:ph sz="quarter" idx="11"/>
          </p:nvPr>
        </p:nvSpPr>
        <p:spPr>
          <a:xfrm>
            <a:off x="342900" y="1276709"/>
            <a:ext cx="8458200" cy="5155088"/>
          </a:xfrm>
        </p:spPr>
        <p:txBody>
          <a:bodyPr/>
          <a:lstStyle/>
          <a:p>
            <a:pPr>
              <a:spcBef>
                <a:spcPts val="800"/>
              </a:spcBef>
              <a:spcAft>
                <a:spcPts val="1200"/>
              </a:spcAft>
            </a:pPr>
            <a:r>
              <a:rPr lang="en-US" altLang="en-US" dirty="0"/>
              <a:t>The various contexts within which individuals and groups shape our identity are </a:t>
            </a:r>
            <a:r>
              <a:rPr lang="en-US" altLang="en-US" i="1" dirty="0"/>
              <a:t>agents of socialization.</a:t>
            </a:r>
          </a:p>
          <a:p>
            <a:pPr lvl="1">
              <a:spcAft>
                <a:spcPts val="1200"/>
              </a:spcAft>
            </a:pPr>
            <a:r>
              <a:rPr lang="en-US" altLang="en-US" dirty="0"/>
              <a:t>Family.</a:t>
            </a:r>
          </a:p>
          <a:p>
            <a:pPr lvl="1">
              <a:spcAft>
                <a:spcPts val="1200"/>
              </a:spcAft>
            </a:pPr>
            <a:r>
              <a:rPr lang="en-US" altLang="en-US" dirty="0"/>
              <a:t>School.</a:t>
            </a:r>
          </a:p>
          <a:p>
            <a:pPr lvl="1">
              <a:spcAft>
                <a:spcPts val="1200"/>
              </a:spcAft>
            </a:pPr>
            <a:r>
              <a:rPr lang="en-US" altLang="en-US" dirty="0"/>
              <a:t>Peer groups.</a:t>
            </a:r>
          </a:p>
          <a:p>
            <a:pPr lvl="1">
              <a:spcAft>
                <a:spcPts val="1200"/>
              </a:spcAft>
            </a:pPr>
            <a:r>
              <a:rPr lang="en-US" altLang="en-US" dirty="0"/>
              <a:t>Mass media.</a:t>
            </a:r>
          </a:p>
          <a:p>
            <a:pPr lvl="1">
              <a:spcAft>
                <a:spcPts val="1200"/>
              </a:spcAft>
            </a:pPr>
            <a:r>
              <a:rPr lang="en-US" altLang="en-US" dirty="0"/>
              <a:t>Workplace.</a:t>
            </a:r>
          </a:p>
          <a:p>
            <a:pPr lvl="1">
              <a:spcAft>
                <a:spcPts val="1200"/>
              </a:spcAft>
            </a:pPr>
            <a:r>
              <a:rPr lang="en-US" altLang="en-US" dirty="0"/>
              <a:t>Religion.</a:t>
            </a:r>
          </a:p>
          <a:p>
            <a:pPr lvl="1">
              <a:spcAft>
                <a:spcPts val="1200"/>
              </a:spcAft>
            </a:pPr>
            <a:r>
              <a:rPr lang="en-US" altLang="en-US" dirty="0"/>
              <a:t>State.</a:t>
            </a:r>
          </a:p>
        </p:txBody>
      </p:sp>
    </p:spTree>
    <p:extLst>
      <p:ext uri="{BB962C8B-B14F-4D97-AF65-F5344CB8AC3E}">
        <p14:creationId xmlns:p14="http://schemas.microsoft.com/office/powerpoint/2010/main" val="1381390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Family</a:t>
            </a:r>
            <a:endParaRPr lang="en-US" sz="1200" dirty="0"/>
          </a:p>
        </p:txBody>
      </p:sp>
      <p:sp>
        <p:nvSpPr>
          <p:cNvPr id="4" name="Content Placeholder 2"/>
          <p:cNvSpPr>
            <a:spLocks noGrp="1"/>
          </p:cNvSpPr>
          <p:nvPr>
            <p:ph sz="quarter" idx="11"/>
          </p:nvPr>
        </p:nvSpPr>
        <p:spPr>
          <a:xfrm>
            <a:off x="342900" y="1276709"/>
            <a:ext cx="8458200" cy="5189405"/>
          </a:xfrm>
        </p:spPr>
        <p:txBody>
          <a:bodyPr/>
          <a:lstStyle/>
          <a:p>
            <a:pPr>
              <a:spcBef>
                <a:spcPts val="400"/>
              </a:spcBef>
              <a:spcAft>
                <a:spcPts val="600"/>
              </a:spcAft>
            </a:pPr>
            <a:r>
              <a:rPr lang="en-US" altLang="en-US" dirty="0"/>
              <a:t>Family is the most important agent of socialization.</a:t>
            </a:r>
          </a:p>
          <a:p>
            <a:pPr lvl="1">
              <a:spcBef>
                <a:spcPts val="400"/>
              </a:spcBef>
              <a:spcAft>
                <a:spcPts val="600"/>
              </a:spcAft>
            </a:pPr>
            <a:r>
              <a:rPr lang="en-US" altLang="en-US" dirty="0"/>
              <a:t>Children play an active role.</a:t>
            </a:r>
          </a:p>
          <a:p>
            <a:pPr>
              <a:spcBef>
                <a:spcPts val="400"/>
              </a:spcBef>
              <a:spcAft>
                <a:spcPts val="600"/>
              </a:spcAft>
            </a:pPr>
            <a:r>
              <a:rPr lang="en-US" altLang="en-US" b="1" dirty="0"/>
              <a:t>Cross-Cultural Variation.</a:t>
            </a:r>
          </a:p>
          <a:p>
            <a:pPr lvl="1">
              <a:spcBef>
                <a:spcPts val="400"/>
              </a:spcBef>
              <a:spcAft>
                <a:spcPts val="600"/>
              </a:spcAft>
            </a:pPr>
            <a:r>
              <a:rPr lang="en-US" altLang="en-US" dirty="0"/>
              <a:t>How children are socialized within families varies significantly around the world.</a:t>
            </a:r>
          </a:p>
          <a:p>
            <a:pPr>
              <a:spcBef>
                <a:spcPts val="400"/>
              </a:spcBef>
              <a:spcAft>
                <a:spcPts val="600"/>
              </a:spcAft>
            </a:pPr>
            <a:r>
              <a:rPr lang="en-US" altLang="en-US" b="1" dirty="0"/>
              <a:t>The Influence of Race and Gender.</a:t>
            </a:r>
          </a:p>
          <a:p>
            <a:pPr lvl="1">
              <a:spcBef>
                <a:spcPts val="400"/>
              </a:spcBef>
              <a:spcAft>
                <a:spcPts val="600"/>
              </a:spcAft>
            </a:pPr>
            <a:r>
              <a:rPr lang="en-US" altLang="en-US" dirty="0"/>
              <a:t>In the United States, social development within families includes exposure to cultural assumptions regarding gender and race.</a:t>
            </a:r>
          </a:p>
          <a:p>
            <a:pPr lvl="1">
              <a:spcBef>
                <a:spcPts val="400"/>
              </a:spcBef>
              <a:spcAft>
                <a:spcPts val="600"/>
              </a:spcAft>
            </a:pPr>
            <a:r>
              <a:rPr lang="en-US" altLang="en-US" b="1" dirty="0"/>
              <a:t>Gender roles: </a:t>
            </a:r>
            <a:r>
              <a:rPr lang="en-US" altLang="en-US" dirty="0"/>
              <a:t>the normative expectations regarding proper behavior, attitudes, and activities associated with maleness and femaleness.</a:t>
            </a:r>
          </a:p>
        </p:txBody>
      </p:sp>
    </p:spTree>
    <p:extLst>
      <p:ext uri="{BB962C8B-B14F-4D97-AF65-F5344CB8AC3E}">
        <p14:creationId xmlns:p14="http://schemas.microsoft.com/office/powerpoint/2010/main" val="1617396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School and Peer Groups</a:t>
            </a:r>
            <a:endParaRPr lang="en-US" sz="1200" dirty="0"/>
          </a:p>
        </p:txBody>
      </p:sp>
      <p:sp>
        <p:nvSpPr>
          <p:cNvPr id="4" name="Content Placeholder 2"/>
          <p:cNvSpPr>
            <a:spLocks noGrp="1"/>
          </p:cNvSpPr>
          <p:nvPr>
            <p:ph sz="quarter" idx="11"/>
          </p:nvPr>
        </p:nvSpPr>
        <p:spPr>
          <a:xfrm>
            <a:off x="342900" y="1276709"/>
            <a:ext cx="8458200" cy="5189405"/>
          </a:xfrm>
        </p:spPr>
        <p:txBody>
          <a:bodyPr/>
          <a:lstStyle/>
          <a:p>
            <a:pPr>
              <a:spcBef>
                <a:spcPts val="800"/>
              </a:spcBef>
            </a:pPr>
            <a:r>
              <a:rPr lang="en-US" altLang="en-US" dirty="0"/>
              <a:t>Schools teach children the values and customs of the larger society.</a:t>
            </a:r>
          </a:p>
          <a:p>
            <a:pPr lvl="1"/>
            <a:r>
              <a:rPr lang="en-US" altLang="en-US" dirty="0"/>
              <a:t>They can also reinforce existing inequality through the ways students are socialized.</a:t>
            </a:r>
          </a:p>
          <a:p>
            <a:pPr>
              <a:spcBef>
                <a:spcPts val="800"/>
              </a:spcBef>
            </a:pPr>
            <a:r>
              <a:rPr lang="en-US" altLang="en-US" dirty="0"/>
              <a:t>As children grow older, peers become increasingly important in shaping how they think and act.</a:t>
            </a:r>
            <a:endParaRPr lang="en-US" altLang="ja-JP" dirty="0"/>
          </a:p>
          <a:p>
            <a:pPr lvl="1"/>
            <a:r>
              <a:rPr lang="en-US" altLang="en-US" dirty="0"/>
              <a:t>Children get messages about where they fit and how they should behave.</a:t>
            </a:r>
          </a:p>
          <a:p>
            <a:pPr lvl="1"/>
            <a:r>
              <a:rPr lang="en-US" altLang="en-US" dirty="0"/>
              <a:t>Popularity tends to reinforce gender stereotypes.</a:t>
            </a:r>
          </a:p>
          <a:p>
            <a:pPr lvl="1"/>
            <a:r>
              <a:rPr lang="en-US" altLang="en-US" dirty="0"/>
              <a:t>High school peer groups tend to misperceive members of other groups.</a:t>
            </a:r>
          </a:p>
        </p:txBody>
      </p:sp>
    </p:spTree>
    <p:extLst>
      <p:ext uri="{BB962C8B-B14F-4D97-AF65-F5344CB8AC3E}">
        <p14:creationId xmlns:p14="http://schemas.microsoft.com/office/powerpoint/2010/main" val="3261228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Arial" panose="020B0604020202020204" pitchFamily="34" charset="0"/>
              </a:rPr>
              <a:t>What’s to Come?</a:t>
            </a:r>
            <a:endParaRPr lang="en-IN" dirty="0"/>
          </a:p>
        </p:txBody>
      </p:sp>
      <p:sp>
        <p:nvSpPr>
          <p:cNvPr id="3" name="Content Placeholder 2"/>
          <p:cNvSpPr>
            <a:spLocks noGrp="1"/>
          </p:cNvSpPr>
          <p:nvPr>
            <p:ph sz="quarter" idx="11"/>
          </p:nvPr>
        </p:nvSpPr>
        <p:spPr/>
        <p:txBody>
          <a:bodyPr/>
          <a:lstStyle/>
          <a:p>
            <a:pPr>
              <a:spcBef>
                <a:spcPts val="800"/>
              </a:spcBef>
              <a:spcAft>
                <a:spcPts val="1200"/>
              </a:spcAft>
            </a:pPr>
            <a:r>
              <a:rPr lang="en-US" dirty="0"/>
              <a:t>The Role of Socialization.</a:t>
            </a:r>
          </a:p>
          <a:p>
            <a:pPr>
              <a:spcBef>
                <a:spcPts val="800"/>
              </a:spcBef>
              <a:spcAft>
                <a:spcPts val="1200"/>
              </a:spcAft>
            </a:pPr>
            <a:r>
              <a:rPr lang="en-US" dirty="0"/>
              <a:t>The Self and Socialization.</a:t>
            </a:r>
          </a:p>
          <a:p>
            <a:pPr>
              <a:spcBef>
                <a:spcPts val="800"/>
              </a:spcBef>
              <a:spcAft>
                <a:spcPts val="1200"/>
              </a:spcAft>
            </a:pPr>
            <a:r>
              <a:rPr lang="en-US" dirty="0"/>
              <a:t>Agents of Socialization.</a:t>
            </a:r>
          </a:p>
          <a:p>
            <a:pPr>
              <a:spcBef>
                <a:spcPts val="800"/>
              </a:spcBef>
              <a:spcAft>
                <a:spcPts val="1200"/>
              </a:spcAft>
            </a:pPr>
            <a:r>
              <a:rPr lang="en-US" dirty="0"/>
              <a:t>Socialization throughout the Life Course.</a:t>
            </a:r>
          </a:p>
          <a:p>
            <a:pPr>
              <a:spcBef>
                <a:spcPts val="800"/>
              </a:spcBef>
              <a:spcAft>
                <a:spcPts val="1200"/>
              </a:spcAft>
            </a:pPr>
            <a:r>
              <a:rPr lang="en-US" dirty="0"/>
              <a:t>Aging and Society.</a:t>
            </a:r>
          </a:p>
          <a:p>
            <a:pPr>
              <a:spcBef>
                <a:spcPts val="800"/>
              </a:spcBef>
              <a:spcAft>
                <a:spcPts val="1200"/>
              </a:spcAft>
            </a:pPr>
            <a:r>
              <a:rPr lang="en-US" dirty="0"/>
              <a:t>Perspectives on Aging.</a:t>
            </a:r>
          </a:p>
        </p:txBody>
      </p:sp>
    </p:spTree>
    <p:extLst>
      <p:ext uri="{BB962C8B-B14F-4D97-AF65-F5344CB8AC3E}">
        <p14:creationId xmlns:p14="http://schemas.microsoft.com/office/powerpoint/2010/main" val="3367350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High School Behavior: Perception versus Reality</a:t>
            </a:r>
          </a:p>
        </p:txBody>
      </p:sp>
      <p:pic>
        <p:nvPicPr>
          <p:cNvPr id="10" name="Picture 2" descr="Four vertical bar graphs represent responses (actual and perceived) for 4 different practices among high school students.">
            <a:extLst>
              <a:ext uri="{FF2B5EF4-FFF2-40B4-BE49-F238E27FC236}">
                <a16:creationId xmlns:a16="http://schemas.microsoft.com/office/drawing/2014/main" id="{47C4E22A-3986-41F6-BB66-6A34FB01291A}"/>
              </a:ext>
            </a:extLst>
          </p:cNvPr>
          <p:cNvPicPr>
            <a:picLocks noGrp="1" noChangeAspect="1"/>
          </p:cNvPicPr>
          <p:nvPr>
            <p:ph sz="quarter" idx="11"/>
          </p:nvPr>
        </p:nvPicPr>
        <p:blipFill rotWithShape="1">
          <a:blip r:embed="rId2" cstate="print">
            <a:extLst>
              <a:ext uri="{28A0092B-C50C-407E-A947-70E740481C1C}">
                <a14:useLocalDpi xmlns:a14="http://schemas.microsoft.com/office/drawing/2010/main" val="0"/>
              </a:ext>
            </a:extLst>
          </a:blip>
          <a:srcRect l="-12191" r="-12191"/>
          <a:stretch/>
        </p:blipFill>
        <p:spPr>
          <a:xfrm>
            <a:off x="571161" y="1302476"/>
            <a:ext cx="7975554" cy="3987800"/>
          </a:xfrm>
        </p:spPr>
      </p:pic>
      <p:sp>
        <p:nvSpPr>
          <p:cNvPr id="4" name="Content Placeholder 3"/>
          <p:cNvSpPr>
            <a:spLocks noGrp="1"/>
          </p:cNvSpPr>
          <p:nvPr>
            <p:ph sz="quarter" idx="14"/>
          </p:nvPr>
        </p:nvSpPr>
        <p:spPr>
          <a:xfrm>
            <a:off x="342900" y="5473336"/>
            <a:ext cx="8458200" cy="775063"/>
          </a:xfrm>
        </p:spPr>
        <p:txBody>
          <a:bodyPr/>
          <a:lstStyle/>
          <a:p>
            <a:r>
              <a:rPr lang="en-US" sz="1600" i="1" dirty="0"/>
              <a:t>Note: </a:t>
            </a:r>
            <a:r>
              <a:rPr lang="en-US" sz="1600" dirty="0"/>
              <a:t>Actual represents the average of self-reported practices for students within that peer group; Perceived represents responses from students outside the group.</a:t>
            </a:r>
            <a:br>
              <a:rPr lang="en-US" sz="1600" dirty="0"/>
            </a:br>
            <a:r>
              <a:rPr lang="en-US" sz="1600" i="1" dirty="0"/>
              <a:t>Source: </a:t>
            </a:r>
            <a:r>
              <a:rPr lang="en-US" sz="1600" dirty="0"/>
              <a:t>Helms et al. 2014.</a:t>
            </a:r>
          </a:p>
        </p:txBody>
      </p:sp>
      <p:sp>
        <p:nvSpPr>
          <p:cNvPr id="6" name="Text Placeholder 4"/>
          <p:cNvSpPr>
            <a:spLocks noGrp="1"/>
          </p:cNvSpPr>
          <p:nvPr>
            <p:ph type="body" sz="quarter" idx="29"/>
          </p:nvPr>
        </p:nvSpPr>
        <p:spPr/>
        <p:txBody>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232343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Mass Media</a:t>
            </a:r>
            <a:endParaRPr lang="en-US" dirty="0"/>
          </a:p>
        </p:txBody>
      </p:sp>
      <p:sp>
        <p:nvSpPr>
          <p:cNvPr id="4" name="Content Placeholder 2"/>
          <p:cNvSpPr>
            <a:spLocks noGrp="1"/>
          </p:cNvSpPr>
          <p:nvPr>
            <p:ph sz="quarter" idx="11"/>
          </p:nvPr>
        </p:nvSpPr>
        <p:spPr>
          <a:xfrm>
            <a:off x="342900" y="1276709"/>
            <a:ext cx="8686800" cy="4971691"/>
          </a:xfrm>
        </p:spPr>
        <p:txBody>
          <a:bodyPr/>
          <a:lstStyle/>
          <a:p>
            <a:pPr>
              <a:spcBef>
                <a:spcPts val="1200"/>
              </a:spcBef>
            </a:pPr>
            <a:r>
              <a:rPr lang="en-US" altLang="en-US" dirty="0"/>
              <a:t>Media innovations—print, recordings, cinema, radio, television, the Internet, mobile phones—have become important agents of socialization.</a:t>
            </a:r>
          </a:p>
          <a:p>
            <a:pPr lvl="1">
              <a:spcBef>
                <a:spcPts val="1200"/>
              </a:spcBef>
            </a:pPr>
            <a:r>
              <a:rPr lang="en-US" altLang="en-US" dirty="0"/>
              <a:t>New technologies have changed how people worldwide interact with family, friends, and strangers.</a:t>
            </a:r>
          </a:p>
          <a:p>
            <a:pPr>
              <a:spcBef>
                <a:spcPts val="1200"/>
              </a:spcBef>
            </a:pPr>
            <a:r>
              <a:rPr lang="en-US" altLang="en-US" dirty="0"/>
              <a:t>Like other agents of socialization, media change how we think and act.</a:t>
            </a:r>
          </a:p>
          <a:p>
            <a:pPr>
              <a:spcBef>
                <a:spcPts val="1200"/>
              </a:spcBef>
            </a:pPr>
            <a:r>
              <a:rPr lang="en-US" altLang="en-US" dirty="0"/>
              <a:t>Exposure to new cultural beliefs and practices may lead to greater acceptance but can also challenge the culture we hold dear.</a:t>
            </a:r>
          </a:p>
        </p:txBody>
      </p:sp>
    </p:spTree>
    <p:extLst>
      <p:ext uri="{BB962C8B-B14F-4D97-AF65-F5344CB8AC3E}">
        <p14:creationId xmlns:p14="http://schemas.microsoft.com/office/powerpoint/2010/main" val="856206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Average Time Spent Using Media per Week by </a:t>
            </a:r>
            <a:br>
              <a:rPr lang="en-US" dirty="0"/>
            </a:br>
            <a:r>
              <a:rPr lang="en-US" dirty="0"/>
              <a:t>Age Group</a:t>
            </a:r>
          </a:p>
        </p:txBody>
      </p:sp>
      <p:pic>
        <p:nvPicPr>
          <p:cNvPr id="8" name="Picture 2" descr="A vertical bar graph depicts average time spent using media per week by age group.">
            <a:extLst>
              <a:ext uri="{FF2B5EF4-FFF2-40B4-BE49-F238E27FC236}">
                <a16:creationId xmlns:a16="http://schemas.microsoft.com/office/drawing/2014/main" id="{DF0C63D4-CC29-4D4C-91F1-A35FCF50E492}"/>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2909" r="-2909"/>
          <a:stretch/>
        </p:blipFill>
        <p:spPr>
          <a:xfrm>
            <a:off x="1859977" y="1223400"/>
            <a:ext cx="5424045" cy="4972050"/>
          </a:xfrm>
        </p:spPr>
      </p:pic>
      <p:sp>
        <p:nvSpPr>
          <p:cNvPr id="9" name="Text Placeholder 3"/>
          <p:cNvSpPr>
            <a:spLocks noGrp="1"/>
          </p:cNvSpPr>
          <p:nvPr>
            <p:ph type="body" sz="quarter" idx="29"/>
          </p:nvPr>
        </p:nvSpPr>
        <p:spPr/>
        <p:txBody>
          <a:bodyPr/>
          <a:lstStyle/>
          <a:p>
            <a:r>
              <a:rPr lang="en-US" dirty="0">
                <a:hlinkClick r:id="rId3" action="ppaction://hlinksldjump"/>
              </a:rPr>
              <a:t>Access the text alternative for slide images.</a:t>
            </a:r>
            <a:endParaRPr lang="en-US" dirty="0"/>
          </a:p>
        </p:txBody>
      </p:sp>
      <p:sp>
        <p:nvSpPr>
          <p:cNvPr id="7" name="Text Placeholder 4"/>
          <p:cNvSpPr>
            <a:spLocks noGrp="1"/>
          </p:cNvSpPr>
          <p:nvPr>
            <p:ph type="body" sz="quarter" idx="30"/>
          </p:nvPr>
        </p:nvSpPr>
        <p:spPr/>
        <p:txBody>
          <a:bodyPr/>
          <a:lstStyle/>
          <a:p>
            <a:r>
              <a:rPr lang="en-US" i="1" dirty="0"/>
              <a:t>Source: </a:t>
            </a:r>
            <a:r>
              <a:rPr lang="en-US" dirty="0"/>
              <a:t>Nielsen 2017. </a:t>
            </a:r>
            <a:r>
              <a:rPr lang="en-US" i="1" dirty="0"/>
              <a:t>Photo:</a:t>
            </a:r>
            <a:r>
              <a:rPr lang="en-US" dirty="0"/>
              <a:t> </a:t>
            </a:r>
            <a:r>
              <a:rPr lang="en-US" dirty="0" err="1"/>
              <a:t>Datacraft</a:t>
            </a:r>
            <a:r>
              <a:rPr lang="en-US" dirty="0"/>
              <a:t> Co Ltd/Getty Images</a:t>
            </a:r>
          </a:p>
        </p:txBody>
      </p:sp>
    </p:spTree>
    <p:extLst>
      <p:ext uri="{BB962C8B-B14F-4D97-AF65-F5344CB8AC3E}">
        <p14:creationId xmlns:p14="http://schemas.microsoft.com/office/powerpoint/2010/main" val="2522316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Telephones and Cell Phones by Country </a:t>
            </a:r>
            <a:br>
              <a:rPr lang="en-US" dirty="0"/>
            </a:br>
            <a:r>
              <a:rPr lang="en-US" dirty="0"/>
              <a:t>(rates per 100 people)</a:t>
            </a:r>
          </a:p>
        </p:txBody>
      </p:sp>
      <p:pic>
        <p:nvPicPr>
          <p:cNvPr id="9" name="Picture 2" descr="A horizontal bar graph depicts landline and cell phone subscribers by country.">
            <a:extLst>
              <a:ext uri="{FF2B5EF4-FFF2-40B4-BE49-F238E27FC236}">
                <a16:creationId xmlns:a16="http://schemas.microsoft.com/office/drawing/2014/main" id="{575A4DFD-EFDC-44BE-A9EC-B913D0BDB872}"/>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t="-16313" b="-16313"/>
          <a:stretch/>
        </p:blipFill>
        <p:spPr>
          <a:xfrm>
            <a:off x="342900" y="1539455"/>
            <a:ext cx="8458200" cy="4229100"/>
          </a:xfrm>
        </p:spPr>
      </p:pic>
      <p:sp>
        <p:nvSpPr>
          <p:cNvPr id="8" name="Text Placeholder 3"/>
          <p:cNvSpPr>
            <a:spLocks noGrp="1"/>
          </p:cNvSpPr>
          <p:nvPr>
            <p:ph type="body" sz="quarter" idx="29"/>
          </p:nvPr>
        </p:nvSpPr>
        <p:spPr/>
        <p:txBody>
          <a:bodyPr/>
          <a:lstStyle/>
          <a:p>
            <a:r>
              <a:rPr lang="en-US" dirty="0">
                <a:hlinkClick r:id="rId3" action="ppaction://hlinksldjump"/>
              </a:rPr>
              <a:t>Access the text alternative for slide images.</a:t>
            </a:r>
          </a:p>
        </p:txBody>
      </p:sp>
      <p:sp>
        <p:nvSpPr>
          <p:cNvPr id="7" name="Text Placeholder 4"/>
          <p:cNvSpPr>
            <a:spLocks noGrp="1"/>
          </p:cNvSpPr>
          <p:nvPr>
            <p:ph type="body" sz="quarter" idx="30"/>
          </p:nvPr>
        </p:nvSpPr>
        <p:spPr/>
        <p:txBody>
          <a:bodyPr/>
          <a:lstStyle/>
          <a:p>
            <a:r>
              <a:rPr lang="en-US" i="1" dirty="0"/>
              <a:t>Source: </a:t>
            </a:r>
            <a:r>
              <a:rPr lang="en-US" dirty="0"/>
              <a:t>International Telecommunications Union 2017.</a:t>
            </a:r>
            <a:r>
              <a:rPr lang="en-US" i="1" dirty="0"/>
              <a:t> Photo: </a:t>
            </a:r>
            <a:r>
              <a:rPr lang="en-US" dirty="0" err="1"/>
              <a:t>EyeWire</a:t>
            </a:r>
            <a:r>
              <a:rPr lang="en-US" dirty="0"/>
              <a:t>/Getty Images</a:t>
            </a:r>
          </a:p>
        </p:txBody>
      </p:sp>
    </p:spTree>
    <p:extLst>
      <p:ext uri="{BB962C8B-B14F-4D97-AF65-F5344CB8AC3E}">
        <p14:creationId xmlns:p14="http://schemas.microsoft.com/office/powerpoint/2010/main" val="31235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The Workplace</a:t>
            </a:r>
            <a:endParaRPr lang="en-US" dirty="0"/>
          </a:p>
        </p:txBody>
      </p:sp>
      <p:sp>
        <p:nvSpPr>
          <p:cNvPr id="4" name="Content Placeholder 2"/>
          <p:cNvSpPr>
            <a:spLocks noGrp="1"/>
          </p:cNvSpPr>
          <p:nvPr>
            <p:ph sz="quarter" idx="11"/>
          </p:nvPr>
        </p:nvSpPr>
        <p:spPr/>
        <p:txBody>
          <a:bodyPr/>
          <a:lstStyle/>
          <a:p>
            <a:pPr>
              <a:spcBef>
                <a:spcPts val="1200"/>
              </a:spcBef>
              <a:spcAft>
                <a:spcPts val="1200"/>
              </a:spcAft>
            </a:pPr>
            <a:r>
              <a:rPr lang="en-US" altLang="en-US" dirty="0"/>
              <a:t>Learning to behave appropriately within an occupation is a fundamental aspect of human socialization.</a:t>
            </a:r>
          </a:p>
          <a:p>
            <a:pPr lvl="1">
              <a:spcBef>
                <a:spcPts val="1200"/>
              </a:spcBef>
              <a:spcAft>
                <a:spcPts val="1200"/>
              </a:spcAft>
            </a:pPr>
            <a:r>
              <a:rPr lang="en-US" altLang="en-US" dirty="0"/>
              <a:t>Employers and coworkers want to be confident that you </a:t>
            </a:r>
            <a:br>
              <a:rPr lang="en-US" altLang="en-US" dirty="0"/>
            </a:br>
            <a:r>
              <a:rPr lang="en-US" altLang="en-US" dirty="0"/>
              <a:t>know what to do and when to do it.</a:t>
            </a:r>
          </a:p>
          <a:p>
            <a:pPr>
              <a:spcBef>
                <a:spcPts val="1200"/>
              </a:spcBef>
              <a:spcAft>
                <a:spcPts val="1200"/>
              </a:spcAft>
            </a:pPr>
            <a:r>
              <a:rPr lang="en-US" altLang="en-US" dirty="0"/>
              <a:t>Socialization in the workplace changes when it involves a more permanent shift to full-time employment.</a:t>
            </a:r>
          </a:p>
          <a:p>
            <a:pPr>
              <a:spcBef>
                <a:spcPts val="1200"/>
              </a:spcBef>
              <a:spcAft>
                <a:spcPts val="1200"/>
              </a:spcAft>
            </a:pPr>
            <a:r>
              <a:rPr lang="en-US" altLang="en-US" dirty="0"/>
              <a:t>Today the typical person holds many jobs over a lifetime, so we must be open to ongoing occupational socialization.</a:t>
            </a:r>
          </a:p>
        </p:txBody>
      </p:sp>
    </p:spTree>
    <p:extLst>
      <p:ext uri="{BB962C8B-B14F-4D97-AF65-F5344CB8AC3E}">
        <p14:creationId xmlns:p14="http://schemas.microsoft.com/office/powerpoint/2010/main" val="3413785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Religion and the State</a:t>
            </a:r>
            <a:endParaRPr lang="en-US" dirty="0"/>
          </a:p>
        </p:txBody>
      </p:sp>
      <p:sp>
        <p:nvSpPr>
          <p:cNvPr id="4" name="Content Placeholder 2"/>
          <p:cNvSpPr>
            <a:spLocks noGrp="1"/>
          </p:cNvSpPr>
          <p:nvPr>
            <p:ph sz="quarter" idx="11"/>
          </p:nvPr>
        </p:nvSpPr>
        <p:spPr/>
        <p:txBody>
          <a:bodyPr/>
          <a:lstStyle/>
          <a:p>
            <a:pPr>
              <a:spcBef>
                <a:spcPts val="1200"/>
              </a:spcBef>
            </a:pPr>
            <a:r>
              <a:rPr lang="en-US" altLang="en-US" dirty="0"/>
              <a:t>In the United States, the family’</a:t>
            </a:r>
            <a:r>
              <a:rPr lang="en-US" altLang="ja-JP" dirty="0"/>
              <a:t>s protective function has been steadily transferred to outside agencies.</a:t>
            </a:r>
          </a:p>
          <a:p>
            <a:pPr>
              <a:spcBef>
                <a:spcPts val="1200"/>
              </a:spcBef>
            </a:pPr>
            <a:r>
              <a:rPr lang="en-US" altLang="en-US" dirty="0"/>
              <a:t>Government and organized religion both act to provide markers representing significant life course transitions.</a:t>
            </a:r>
          </a:p>
          <a:p>
            <a:pPr lvl="1">
              <a:spcBef>
                <a:spcPts val="1200"/>
              </a:spcBef>
            </a:pPr>
            <a:r>
              <a:rPr lang="en-US" altLang="en-US" dirty="0"/>
              <a:t>Baptism, bismillah, bar/bat mitzvah.</a:t>
            </a:r>
          </a:p>
          <a:p>
            <a:pPr lvl="1">
              <a:spcBef>
                <a:spcPts val="1200"/>
              </a:spcBef>
            </a:pPr>
            <a:r>
              <a:rPr lang="en-US" altLang="en-US" dirty="0"/>
              <a:t>Ages at which a person may drive a car, drink alcohol, vote in elections, etc.</a:t>
            </a:r>
          </a:p>
        </p:txBody>
      </p:sp>
    </p:spTree>
    <p:extLst>
      <p:ext uri="{BB962C8B-B14F-4D97-AF65-F5344CB8AC3E}">
        <p14:creationId xmlns:p14="http://schemas.microsoft.com/office/powerpoint/2010/main" val="576743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Socialization throughout the Life Course</a:t>
            </a:r>
            <a:endParaRPr lang="en-US" dirty="0"/>
          </a:p>
        </p:txBody>
      </p:sp>
      <p:sp>
        <p:nvSpPr>
          <p:cNvPr id="4" name="Content Placeholder 2"/>
          <p:cNvSpPr>
            <a:spLocks noGrp="1"/>
          </p:cNvSpPr>
          <p:nvPr>
            <p:ph sz="quarter" idx="11"/>
          </p:nvPr>
        </p:nvSpPr>
        <p:spPr/>
        <p:txBody>
          <a:bodyPr/>
          <a:lstStyle/>
          <a:p>
            <a:pPr>
              <a:spcBef>
                <a:spcPts val="1200"/>
              </a:spcBef>
            </a:pPr>
            <a:r>
              <a:rPr lang="en-US" altLang="en-US" b="1" dirty="0"/>
              <a:t>Rite of passage: </a:t>
            </a:r>
            <a:r>
              <a:rPr lang="en-US" altLang="en-US" dirty="0"/>
              <a:t>a ritual marking the symbolic transition from one social position to another, dramatizing and validating changes in a person’s status.</a:t>
            </a:r>
          </a:p>
          <a:p>
            <a:pPr lvl="1">
              <a:spcBef>
                <a:spcPts val="1200"/>
              </a:spcBef>
            </a:pPr>
            <a:r>
              <a:rPr lang="en-US" altLang="en-US" dirty="0"/>
              <a:t>For example, the </a:t>
            </a:r>
            <a:r>
              <a:rPr lang="en-US" altLang="en-US" i="1" dirty="0"/>
              <a:t>quinceañera</a:t>
            </a:r>
            <a:r>
              <a:rPr lang="en-US" altLang="en-US" dirty="0"/>
              <a:t> ceremony.</a:t>
            </a:r>
          </a:p>
        </p:txBody>
      </p:sp>
    </p:spTree>
    <p:extLst>
      <p:ext uri="{BB962C8B-B14F-4D97-AF65-F5344CB8AC3E}">
        <p14:creationId xmlns:p14="http://schemas.microsoft.com/office/powerpoint/2010/main" val="3310597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The Life Course</a:t>
            </a:r>
            <a:endParaRPr lang="en-US" dirty="0"/>
          </a:p>
        </p:txBody>
      </p:sp>
      <p:sp>
        <p:nvSpPr>
          <p:cNvPr id="4" name="Content Placeholder 2"/>
          <p:cNvSpPr>
            <a:spLocks noGrp="1"/>
          </p:cNvSpPr>
          <p:nvPr>
            <p:ph sz="quarter" idx="11"/>
          </p:nvPr>
        </p:nvSpPr>
        <p:spPr/>
        <p:txBody>
          <a:bodyPr/>
          <a:lstStyle/>
          <a:p>
            <a:pPr>
              <a:spcBef>
                <a:spcPts val="1200"/>
              </a:spcBef>
            </a:pPr>
            <a:r>
              <a:rPr lang="en-US" altLang="en-US" b="1" dirty="0"/>
              <a:t>Life course approach: </a:t>
            </a:r>
            <a:r>
              <a:rPr lang="en-US" altLang="en-US" dirty="0"/>
              <a:t>a research orientation in which sociologists and other social scientists look closely at social factors that influence people throughout their lives, from birth to death.</a:t>
            </a:r>
          </a:p>
          <a:p>
            <a:pPr>
              <a:spcBef>
                <a:spcPts val="1200"/>
              </a:spcBef>
            </a:pPr>
            <a:r>
              <a:rPr lang="en-US" altLang="en-US" dirty="0"/>
              <a:t>Milestones vary from one society, and even one generation, to the next.</a:t>
            </a:r>
          </a:p>
          <a:p>
            <a:pPr>
              <a:spcBef>
                <a:spcPts val="1200"/>
              </a:spcBef>
            </a:pPr>
            <a:r>
              <a:rPr lang="en-US" altLang="en-US" dirty="0"/>
              <a:t>In the United States, unlike some other societies, no clear dividing line exists between adolescence and adulthood.</a:t>
            </a:r>
          </a:p>
        </p:txBody>
      </p:sp>
    </p:spTree>
    <p:extLst>
      <p:ext uri="{BB962C8B-B14F-4D97-AF65-F5344CB8AC3E}">
        <p14:creationId xmlns:p14="http://schemas.microsoft.com/office/powerpoint/2010/main" val="2695982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Milestones in the Transition to Adulthood</a:t>
            </a:r>
          </a:p>
        </p:txBody>
      </p:sp>
      <p:pic>
        <p:nvPicPr>
          <p:cNvPr id="8" name="Picture 2" descr="An illustration lists different events of life and the percentage of importance of each event.">
            <a:extLst>
              <a:ext uri="{FF2B5EF4-FFF2-40B4-BE49-F238E27FC236}">
                <a16:creationId xmlns:a16="http://schemas.microsoft.com/office/drawing/2014/main" id="{9631286A-CDED-4C61-A68C-BF296341F46C}"/>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182" r="-182"/>
          <a:stretch/>
        </p:blipFill>
        <p:spPr>
          <a:xfrm>
            <a:off x="2402370" y="1151750"/>
            <a:ext cx="4339259" cy="4972050"/>
          </a:xfrm>
        </p:spPr>
      </p:pic>
      <p:sp>
        <p:nvSpPr>
          <p:cNvPr id="9" name="Text Placeholder 3"/>
          <p:cNvSpPr>
            <a:spLocks noGrp="1"/>
          </p:cNvSpPr>
          <p:nvPr>
            <p:ph type="body" sz="quarter" idx="29"/>
          </p:nvPr>
        </p:nvSpPr>
        <p:spPr/>
        <p:txBody>
          <a:bodyPr/>
          <a:lstStyle/>
          <a:p>
            <a:r>
              <a:rPr lang="en-US" dirty="0">
                <a:hlinkClick r:id="rId3" action="ppaction://hlinksldjump"/>
              </a:rPr>
              <a:t>Access the text alternative for slide images.</a:t>
            </a:r>
            <a:endParaRPr lang="en-US" dirty="0"/>
          </a:p>
        </p:txBody>
      </p:sp>
      <p:sp>
        <p:nvSpPr>
          <p:cNvPr id="7" name="Text Placeholder 4"/>
          <p:cNvSpPr>
            <a:spLocks noGrp="1"/>
          </p:cNvSpPr>
          <p:nvPr>
            <p:ph type="body" sz="quarter" idx="30"/>
          </p:nvPr>
        </p:nvSpPr>
        <p:spPr/>
        <p:txBody>
          <a:bodyPr/>
          <a:lstStyle/>
          <a:p>
            <a:r>
              <a:rPr lang="en-US" i="1" dirty="0"/>
              <a:t>Source: </a:t>
            </a:r>
            <a:r>
              <a:rPr lang="en-US" dirty="0"/>
              <a:t>Smith 2004.</a:t>
            </a:r>
          </a:p>
        </p:txBody>
      </p:sp>
    </p:spTree>
    <p:extLst>
      <p:ext uri="{BB962C8B-B14F-4D97-AF65-F5344CB8AC3E}">
        <p14:creationId xmlns:p14="http://schemas.microsoft.com/office/powerpoint/2010/main" val="3703979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Anticipatory Socialization and Resocialization</a:t>
            </a:r>
            <a:r>
              <a:rPr lang="en-US" altLang="en-US" sz="1200" dirty="0"/>
              <a:t> 1</a:t>
            </a:r>
            <a:endParaRPr lang="en-US" sz="1200" dirty="0"/>
          </a:p>
        </p:txBody>
      </p:sp>
      <p:sp>
        <p:nvSpPr>
          <p:cNvPr id="4" name="Content Placeholder 2"/>
          <p:cNvSpPr>
            <a:spLocks noGrp="1"/>
          </p:cNvSpPr>
          <p:nvPr>
            <p:ph sz="quarter" idx="11"/>
          </p:nvPr>
        </p:nvSpPr>
        <p:spPr/>
        <p:txBody>
          <a:bodyPr/>
          <a:lstStyle/>
          <a:p>
            <a:pPr>
              <a:spcBef>
                <a:spcPts val="1200"/>
              </a:spcBef>
            </a:pPr>
            <a:r>
              <a:rPr lang="en-US" altLang="en-US" b="1" dirty="0"/>
              <a:t>Anticipatory socialization: </a:t>
            </a:r>
            <a:r>
              <a:rPr lang="en-US" altLang="en-US" dirty="0"/>
              <a:t>processes of socialization in which a person “</a:t>
            </a:r>
            <a:r>
              <a:rPr lang="en-US" altLang="ja-JP" dirty="0"/>
              <a:t>rehearses</a:t>
            </a:r>
            <a:r>
              <a:rPr lang="en-US" altLang="ja-JP" dirty="0">
                <a:cs typeface="Arial" panose="020B0604020202020204" pitchFamily="34" charset="0"/>
              </a:rPr>
              <a:t>ˮ</a:t>
            </a:r>
            <a:r>
              <a:rPr lang="en-US" altLang="ja-JP" dirty="0"/>
              <a:t> for future positions, occupations, and social relationships.</a:t>
            </a:r>
          </a:p>
          <a:p>
            <a:pPr>
              <a:spcBef>
                <a:spcPts val="1200"/>
              </a:spcBef>
            </a:pPr>
            <a:r>
              <a:rPr lang="en-US" altLang="en-US" b="1" dirty="0"/>
              <a:t>Resocialization: </a:t>
            </a:r>
            <a:r>
              <a:rPr lang="en-US" altLang="en-US" dirty="0"/>
              <a:t>the process of discarding former behavior patterns and accepting new ones as part of a transition in one’</a:t>
            </a:r>
            <a:r>
              <a:rPr lang="en-US" altLang="ja-JP" dirty="0"/>
              <a:t>s life.</a:t>
            </a:r>
          </a:p>
          <a:p>
            <a:pPr>
              <a:spcBef>
                <a:spcPts val="1200"/>
              </a:spcBef>
            </a:pPr>
            <a:r>
              <a:rPr lang="en-US" altLang="en-US" dirty="0"/>
              <a:t>Resocialization is particularly effective when it occurs in a </a:t>
            </a:r>
            <a:r>
              <a:rPr lang="en-US" altLang="en-US" i="1" dirty="0"/>
              <a:t>total institution.</a:t>
            </a:r>
          </a:p>
          <a:p>
            <a:pPr lvl="1">
              <a:spcBef>
                <a:spcPts val="1200"/>
              </a:spcBef>
            </a:pPr>
            <a:r>
              <a:rPr lang="en-US" altLang="en-US" dirty="0"/>
              <a:t>Prison, the military, a mental hospital, a convent.</a:t>
            </a:r>
          </a:p>
        </p:txBody>
      </p:sp>
    </p:spTree>
    <p:extLst>
      <p:ext uri="{BB962C8B-B14F-4D97-AF65-F5344CB8AC3E}">
        <p14:creationId xmlns:p14="http://schemas.microsoft.com/office/powerpoint/2010/main" val="2480234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Arial" panose="020B0604020202020204" pitchFamily="34" charset="0"/>
              </a:rPr>
              <a:t>As You Read</a:t>
            </a:r>
            <a:endParaRPr lang="en-IN" dirty="0"/>
          </a:p>
        </p:txBody>
      </p:sp>
      <p:sp>
        <p:nvSpPr>
          <p:cNvPr id="3" name="Content Placeholder 2"/>
          <p:cNvSpPr>
            <a:spLocks noGrp="1"/>
          </p:cNvSpPr>
          <p:nvPr>
            <p:ph sz="quarter" idx="11"/>
          </p:nvPr>
        </p:nvSpPr>
        <p:spPr/>
        <p:txBody>
          <a:bodyPr/>
          <a:lstStyle/>
          <a:p>
            <a:pPr>
              <a:spcBef>
                <a:spcPts val="800"/>
              </a:spcBef>
              <a:spcAft>
                <a:spcPts val="1200"/>
              </a:spcAft>
            </a:pPr>
            <a:r>
              <a:rPr lang="en-US" altLang="en-US" dirty="0"/>
              <a:t>How do we become ourselves?</a:t>
            </a:r>
          </a:p>
          <a:p>
            <a:pPr>
              <a:spcBef>
                <a:spcPts val="800"/>
              </a:spcBef>
              <a:spcAft>
                <a:spcPts val="1200"/>
              </a:spcAft>
            </a:pPr>
            <a:r>
              <a:rPr lang="en-US" altLang="en-US" dirty="0"/>
              <a:t>Who shapes our socialization?</a:t>
            </a:r>
          </a:p>
          <a:p>
            <a:pPr>
              <a:spcBef>
                <a:spcPts val="800"/>
              </a:spcBef>
              <a:spcAft>
                <a:spcPts val="1200"/>
              </a:spcAft>
            </a:pPr>
            <a:r>
              <a:rPr lang="en-US" altLang="en-US" dirty="0"/>
              <a:t>How does our development change over time?</a:t>
            </a:r>
          </a:p>
        </p:txBody>
      </p:sp>
    </p:spTree>
    <p:extLst>
      <p:ext uri="{BB962C8B-B14F-4D97-AF65-F5344CB8AC3E}">
        <p14:creationId xmlns:p14="http://schemas.microsoft.com/office/powerpoint/2010/main" val="63041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Anticipatory Socialization and Resocialization</a:t>
            </a:r>
            <a:r>
              <a:rPr lang="en-US" altLang="en-US" sz="1200" dirty="0"/>
              <a:t> 2</a:t>
            </a:r>
            <a:endParaRPr lang="en-US" sz="1200" dirty="0"/>
          </a:p>
        </p:txBody>
      </p:sp>
      <p:sp>
        <p:nvSpPr>
          <p:cNvPr id="4" name="Content Placeholder 2"/>
          <p:cNvSpPr>
            <a:spLocks noGrp="1"/>
          </p:cNvSpPr>
          <p:nvPr>
            <p:ph sz="quarter" idx="11"/>
          </p:nvPr>
        </p:nvSpPr>
        <p:spPr>
          <a:xfrm>
            <a:off x="342900" y="1276709"/>
            <a:ext cx="8458200" cy="5111028"/>
          </a:xfrm>
        </p:spPr>
        <p:txBody>
          <a:bodyPr/>
          <a:lstStyle/>
          <a:p>
            <a:pPr>
              <a:spcBef>
                <a:spcPts val="800"/>
              </a:spcBef>
            </a:pPr>
            <a:r>
              <a:rPr lang="en-US" altLang="en-US" b="1" dirty="0"/>
              <a:t>Total institution: </a:t>
            </a:r>
            <a:r>
              <a:rPr lang="en-US" altLang="en-US" dirty="0"/>
              <a:t>an institution that regulates all aspects of a person’s life under a single authority.</a:t>
            </a:r>
          </a:p>
          <a:p>
            <a:pPr>
              <a:spcBef>
                <a:spcPts val="800"/>
              </a:spcBef>
            </a:pPr>
            <a:r>
              <a:rPr lang="en-US" altLang="en-US" dirty="0"/>
              <a:t>Erving Goffman identified several common traits of total institutions:</a:t>
            </a:r>
          </a:p>
          <a:p>
            <a:pPr lvl="1"/>
            <a:r>
              <a:rPr lang="en-US" altLang="en-US" dirty="0"/>
              <a:t>All aspects of life are conducted in the same place under a single authority.</a:t>
            </a:r>
          </a:p>
          <a:p>
            <a:pPr lvl="1"/>
            <a:r>
              <a:rPr lang="en-US" altLang="en-US" dirty="0"/>
              <a:t>Activities are conducted in the company of others in the same circumstances.</a:t>
            </a:r>
          </a:p>
          <a:p>
            <a:pPr lvl="1"/>
            <a:r>
              <a:rPr lang="en-US" altLang="en-US" dirty="0"/>
              <a:t>The authorities devise rules and schedule activities.</a:t>
            </a:r>
          </a:p>
          <a:p>
            <a:pPr lvl="1"/>
            <a:r>
              <a:rPr lang="en-US" altLang="en-US" dirty="0"/>
              <a:t>All aspects of life are designed to fulfill the purpose of the organization.</a:t>
            </a:r>
          </a:p>
        </p:txBody>
      </p:sp>
    </p:spTree>
    <p:extLst>
      <p:ext uri="{BB962C8B-B14F-4D97-AF65-F5344CB8AC3E}">
        <p14:creationId xmlns:p14="http://schemas.microsoft.com/office/powerpoint/2010/main" val="2990585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Anticipatory Socialization and Resocialization</a:t>
            </a:r>
            <a:r>
              <a:rPr lang="en-US" altLang="en-US" sz="1200" dirty="0"/>
              <a:t> 3</a:t>
            </a:r>
            <a:endParaRPr lang="en-US" sz="1200"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dirty="0"/>
              <a:t>People often lose their identity within total institutions.</a:t>
            </a:r>
          </a:p>
          <a:p>
            <a:pPr>
              <a:spcBef>
                <a:spcPts val="800"/>
              </a:spcBef>
              <a:spcAft>
                <a:spcPts val="1200"/>
              </a:spcAft>
            </a:pPr>
            <a:r>
              <a:rPr lang="en-US" altLang="en-US" b="1" dirty="0"/>
              <a:t>Degradation ceremony: </a:t>
            </a:r>
            <a:r>
              <a:rPr lang="en-US" altLang="en-US" dirty="0"/>
              <a:t>an aspect of the socialization process within some total institutions, in which people are subjected to humiliating rituals.</a:t>
            </a:r>
          </a:p>
        </p:txBody>
      </p:sp>
    </p:spTree>
    <p:extLst>
      <p:ext uri="{BB962C8B-B14F-4D97-AF65-F5344CB8AC3E}">
        <p14:creationId xmlns:p14="http://schemas.microsoft.com/office/powerpoint/2010/main" val="312325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Role Transitions during the Life Course</a:t>
            </a:r>
            <a:endParaRPr lang="en-US" sz="1200" dirty="0"/>
          </a:p>
        </p:txBody>
      </p:sp>
      <p:sp>
        <p:nvSpPr>
          <p:cNvPr id="4" name="Content Placeholder 2"/>
          <p:cNvSpPr>
            <a:spLocks noGrp="1"/>
          </p:cNvSpPr>
          <p:nvPr>
            <p:ph sz="quarter" idx="11"/>
          </p:nvPr>
        </p:nvSpPr>
        <p:spPr/>
        <p:txBody>
          <a:bodyPr/>
          <a:lstStyle/>
          <a:p>
            <a:pPr>
              <a:spcBef>
                <a:spcPts val="1200"/>
              </a:spcBef>
              <a:spcAft>
                <a:spcPts val="1200"/>
              </a:spcAft>
            </a:pPr>
            <a:r>
              <a:rPr lang="en-US" altLang="en-US" b="1" dirty="0"/>
              <a:t>Midlife crisis: </a:t>
            </a:r>
            <a:r>
              <a:rPr lang="en-US" altLang="en-US" dirty="0"/>
              <a:t>a stressful period of self-evaluation that begins at about age 40.</a:t>
            </a:r>
          </a:p>
          <a:p>
            <a:pPr>
              <a:spcBef>
                <a:spcPts val="1200"/>
              </a:spcBef>
              <a:spcAft>
                <a:spcPts val="1200"/>
              </a:spcAft>
            </a:pPr>
            <a:r>
              <a:rPr lang="en-US" altLang="en-US" b="1" dirty="0"/>
              <a:t>Sandwich generation: </a:t>
            </a:r>
            <a:r>
              <a:rPr lang="en-US" altLang="en-US" dirty="0"/>
              <a:t>the generation of adults who simultaneously try to meet the competing needs of their parents and their children.</a:t>
            </a:r>
          </a:p>
          <a:p>
            <a:pPr lvl="1">
              <a:spcBef>
                <a:spcPts val="1200"/>
              </a:spcBef>
              <a:spcAft>
                <a:spcPts val="1200"/>
              </a:spcAft>
            </a:pPr>
            <a:r>
              <a:rPr lang="en-US" altLang="en-US" dirty="0"/>
              <a:t>Caring for aging parents falls disproportionately on women.</a:t>
            </a:r>
          </a:p>
        </p:txBody>
      </p:sp>
    </p:spTree>
    <p:extLst>
      <p:ext uri="{BB962C8B-B14F-4D97-AF65-F5344CB8AC3E}">
        <p14:creationId xmlns:p14="http://schemas.microsoft.com/office/powerpoint/2010/main" val="2721872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5 Movies on Socialization</a:t>
            </a:r>
            <a:endParaRPr lang="en-US" sz="1200" dirty="0"/>
          </a:p>
        </p:txBody>
      </p:sp>
      <p:sp>
        <p:nvSpPr>
          <p:cNvPr id="4" name="Content Placeholder 2"/>
          <p:cNvSpPr>
            <a:spLocks noGrp="1"/>
          </p:cNvSpPr>
          <p:nvPr>
            <p:ph sz="quarter" idx="11"/>
          </p:nvPr>
        </p:nvSpPr>
        <p:spPr>
          <a:xfrm>
            <a:off x="342900" y="1276709"/>
            <a:ext cx="8595360" cy="5189405"/>
          </a:xfrm>
          <a:solidFill>
            <a:srgbClr val="F2F2F2"/>
          </a:solidFill>
        </p:spPr>
        <p:txBody>
          <a:bodyPr/>
          <a:lstStyle/>
          <a:p>
            <a:pPr>
              <a:spcBef>
                <a:spcPts val="600"/>
              </a:spcBef>
            </a:pPr>
            <a:r>
              <a:rPr lang="en-US" sz="2000" b="1" dirty="0"/>
              <a:t>Eighth Grade</a:t>
            </a:r>
          </a:p>
          <a:p>
            <a:pPr marL="1588" lvl="1" indent="0">
              <a:spcBef>
                <a:spcPts val="600"/>
              </a:spcBef>
              <a:buNone/>
            </a:pPr>
            <a:r>
              <a:rPr lang="en-US" sz="2000" i="1" dirty="0"/>
              <a:t>Being yourself can be hard.</a:t>
            </a:r>
          </a:p>
          <a:p>
            <a:pPr>
              <a:spcBef>
                <a:spcPts val="600"/>
              </a:spcBef>
            </a:pPr>
            <a:r>
              <a:rPr lang="en-US" sz="2000" b="1" dirty="0"/>
              <a:t>Welcome to Marwen</a:t>
            </a:r>
          </a:p>
          <a:p>
            <a:pPr marL="1588" lvl="1" indent="0">
              <a:spcBef>
                <a:spcPts val="600"/>
              </a:spcBef>
              <a:buNone/>
            </a:pPr>
            <a:r>
              <a:rPr lang="en-US" sz="2000" i="1" dirty="0"/>
              <a:t>A man retreats from reality after a violent assault.</a:t>
            </a:r>
          </a:p>
          <a:p>
            <a:pPr>
              <a:spcBef>
                <a:spcPts val="600"/>
              </a:spcBef>
            </a:pPr>
            <a:r>
              <a:rPr lang="en-US" sz="2000" b="1" dirty="0"/>
              <a:t>The Jungle Book</a:t>
            </a:r>
          </a:p>
          <a:p>
            <a:pPr marL="1588" lvl="1" indent="0">
              <a:spcBef>
                <a:spcPts val="600"/>
              </a:spcBef>
              <a:buNone/>
            </a:pPr>
            <a:r>
              <a:rPr lang="en-US" sz="2000" i="1" dirty="0"/>
              <a:t>The live-action remake tells the fictional story of a boy raised by animals.</a:t>
            </a:r>
          </a:p>
          <a:p>
            <a:pPr>
              <a:spcBef>
                <a:spcPts val="600"/>
              </a:spcBef>
            </a:pPr>
            <a:r>
              <a:rPr lang="en-US" sz="2000" b="1" dirty="0"/>
              <a:t>Don’t Think Twice</a:t>
            </a:r>
          </a:p>
          <a:p>
            <a:pPr marL="1588" lvl="1" indent="0">
              <a:spcBef>
                <a:spcPts val="600"/>
              </a:spcBef>
              <a:buNone/>
            </a:pPr>
            <a:r>
              <a:rPr lang="en-US" sz="2000" i="1" dirty="0"/>
              <a:t>Friends in an improve group learn to adjust when one of them makes it big.</a:t>
            </a:r>
          </a:p>
          <a:p>
            <a:pPr>
              <a:spcBef>
                <a:spcPts val="600"/>
              </a:spcBef>
            </a:pPr>
            <a:r>
              <a:rPr lang="en-US" sz="2000" b="1" dirty="0"/>
              <a:t>Three Identical Strangers</a:t>
            </a:r>
          </a:p>
          <a:p>
            <a:pPr marL="1588" lvl="1" indent="0">
              <a:spcBef>
                <a:spcPts val="600"/>
              </a:spcBef>
              <a:buNone/>
            </a:pPr>
            <a:r>
              <a:rPr lang="en-US" sz="2000" i="1" dirty="0"/>
              <a:t>Identical triplets who never knew each other existed learn a surprising secret about why.</a:t>
            </a:r>
          </a:p>
        </p:txBody>
      </p:sp>
    </p:spTree>
    <p:extLst>
      <p:ext uri="{BB962C8B-B14F-4D97-AF65-F5344CB8AC3E}">
        <p14:creationId xmlns:p14="http://schemas.microsoft.com/office/powerpoint/2010/main" val="3828866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Aging and Society</a:t>
            </a:r>
            <a:endParaRPr lang="en-US" dirty="0"/>
          </a:p>
        </p:txBody>
      </p:sp>
      <p:sp>
        <p:nvSpPr>
          <p:cNvPr id="4" name="Content Placeholder 2"/>
          <p:cNvSpPr>
            <a:spLocks noGrp="1"/>
          </p:cNvSpPr>
          <p:nvPr>
            <p:ph sz="quarter" idx="11"/>
          </p:nvPr>
        </p:nvSpPr>
        <p:spPr/>
        <p:txBody>
          <a:bodyPr/>
          <a:lstStyle/>
          <a:p>
            <a:pPr>
              <a:spcBef>
                <a:spcPts val="1200"/>
              </a:spcBef>
              <a:spcAft>
                <a:spcPts val="1200"/>
              </a:spcAft>
            </a:pPr>
            <a:r>
              <a:rPr lang="en-US" altLang="en-US" dirty="0"/>
              <a:t>Life expectancy has risen significantly both in the United States and around the world.</a:t>
            </a:r>
          </a:p>
          <a:p>
            <a:pPr lvl="1">
              <a:spcBef>
                <a:spcPts val="1200"/>
              </a:spcBef>
              <a:spcAft>
                <a:spcPts val="1200"/>
              </a:spcAft>
            </a:pPr>
            <a:r>
              <a:rPr lang="en-US" altLang="en-US" dirty="0"/>
              <a:t>Babies born in the </a:t>
            </a:r>
            <a:r>
              <a:rPr lang="en-US" dirty="0"/>
              <a:t>United States</a:t>
            </a:r>
            <a:r>
              <a:rPr lang="en-US" altLang="en-US" dirty="0"/>
              <a:t> in 2016 can anticipate living to 76.1 if they’re boys and 81.1 if they’re girls.</a:t>
            </a:r>
          </a:p>
          <a:p>
            <a:pPr>
              <a:spcBef>
                <a:spcPts val="1200"/>
              </a:spcBef>
              <a:spcAft>
                <a:spcPts val="1200"/>
              </a:spcAft>
            </a:pPr>
            <a:r>
              <a:rPr lang="en-US" altLang="en-US" dirty="0"/>
              <a:t>How societies deal with their elderly population varies significantly across cultures</a:t>
            </a:r>
          </a:p>
          <a:p>
            <a:pPr>
              <a:spcBef>
                <a:spcPts val="1200"/>
              </a:spcBef>
              <a:spcAft>
                <a:spcPts val="1200"/>
              </a:spcAft>
            </a:pPr>
            <a:r>
              <a:rPr lang="en-US" altLang="en-US" dirty="0"/>
              <a:t>All societies have some system of age stratification that associates certain social roles with distinct periods in life.</a:t>
            </a:r>
          </a:p>
        </p:txBody>
      </p:sp>
    </p:spTree>
    <p:extLst>
      <p:ext uri="{BB962C8B-B14F-4D97-AF65-F5344CB8AC3E}">
        <p14:creationId xmlns:p14="http://schemas.microsoft.com/office/powerpoint/2010/main" val="3218002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Aging around the World</a:t>
            </a:r>
          </a:p>
        </p:txBody>
      </p:sp>
      <p:pic>
        <p:nvPicPr>
          <p:cNvPr id="10" name="Picture 2" descr="A horizontal bar graph represents percentage who aged 65 or older in 10 different countries.">
            <a:extLst>
              <a:ext uri="{FF2B5EF4-FFF2-40B4-BE49-F238E27FC236}">
                <a16:creationId xmlns:a16="http://schemas.microsoft.com/office/drawing/2014/main" id="{349D4486-FC9D-452D-BCCB-DACF9247C229}"/>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107" r="11207"/>
          <a:stretch/>
        </p:blipFill>
        <p:spPr>
          <a:xfrm>
            <a:off x="2011680" y="1086435"/>
            <a:ext cx="5120640" cy="5120640"/>
          </a:xfrm>
        </p:spPr>
      </p:pic>
      <p:sp>
        <p:nvSpPr>
          <p:cNvPr id="5" name="Text Placeholder 3"/>
          <p:cNvSpPr>
            <a:spLocks noGrp="1"/>
          </p:cNvSpPr>
          <p:nvPr>
            <p:ph type="body" sz="quarter" idx="29"/>
          </p:nvPr>
        </p:nvSpPr>
        <p:spPr/>
        <p:txBody>
          <a:bodyPr/>
          <a:lstStyle/>
          <a:p>
            <a:r>
              <a:rPr lang="en-US" dirty="0">
                <a:hlinkClick r:id="rId3" action="ppaction://hlinksldjump"/>
              </a:rPr>
              <a:t>Access the text alternative for slide images.</a:t>
            </a:r>
            <a:endParaRPr lang="en-US" dirty="0"/>
          </a:p>
        </p:txBody>
      </p:sp>
      <p:sp>
        <p:nvSpPr>
          <p:cNvPr id="8" name="Text Placeholder 4"/>
          <p:cNvSpPr>
            <a:spLocks noGrp="1"/>
          </p:cNvSpPr>
          <p:nvPr>
            <p:ph type="body" sz="quarter" idx="30"/>
          </p:nvPr>
        </p:nvSpPr>
        <p:spPr/>
        <p:txBody>
          <a:bodyPr/>
          <a:lstStyle/>
          <a:p>
            <a:r>
              <a:rPr lang="en-US" i="1" dirty="0"/>
              <a:t>Source: </a:t>
            </a:r>
            <a:r>
              <a:rPr lang="en-US" dirty="0"/>
              <a:t>Population Reference Bureau 2016. </a:t>
            </a:r>
            <a:r>
              <a:rPr lang="en-US" i="1" dirty="0"/>
              <a:t>Photo: </a:t>
            </a:r>
            <a:r>
              <a:rPr lang="en-US" dirty="0"/>
              <a:t>Ingram Publishing/age </a:t>
            </a:r>
            <a:r>
              <a:rPr lang="en-US" dirty="0" err="1"/>
              <a:t>fotostock</a:t>
            </a:r>
            <a:endParaRPr lang="en-US" dirty="0"/>
          </a:p>
        </p:txBody>
      </p:sp>
    </p:spTree>
    <p:extLst>
      <p:ext uri="{BB962C8B-B14F-4D97-AF65-F5344CB8AC3E}">
        <p14:creationId xmlns:p14="http://schemas.microsoft.com/office/powerpoint/2010/main" val="924762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ea typeface="Verdana" pitchFamily="34" charset="0"/>
                <a:cs typeface="Verdana" pitchFamily="34" charset="0"/>
              </a:rPr>
              <a:t>Actual and Projected Growth of the Elderly Population of the United States</a:t>
            </a:r>
            <a:endParaRPr lang="en-US" dirty="0"/>
          </a:p>
        </p:txBody>
      </p:sp>
      <p:pic>
        <p:nvPicPr>
          <p:cNvPr id="8" name="Picture 2" descr="A vertical bar graph depicts actual and projected growth of the elderly population of the United States for 2 different age groups.">
            <a:extLst>
              <a:ext uri="{FF2B5EF4-FFF2-40B4-BE49-F238E27FC236}">
                <a16:creationId xmlns:a16="http://schemas.microsoft.com/office/drawing/2014/main" id="{A82AEDD4-86F1-45E2-BEA9-1F2AD482A215}"/>
              </a:ext>
            </a:extLst>
          </p:cNvPr>
          <p:cNvPicPr>
            <a:picLocks noGrp="1" noChangeAspect="1"/>
          </p:cNvPicPr>
          <p:nvPr>
            <p:ph sz="quarter" idx="11"/>
          </p:nvPr>
        </p:nvPicPr>
        <p:blipFill rotWithShape="1">
          <a:blip r:embed="rId2" cstate="print">
            <a:extLst>
              <a:ext uri="{28A0092B-C50C-407E-A947-70E740481C1C}">
                <a14:useLocalDpi xmlns:a14="http://schemas.microsoft.com/office/drawing/2010/main" val="0"/>
              </a:ext>
            </a:extLst>
          </a:blip>
          <a:srcRect l="-1688" r="-1688"/>
          <a:stretch/>
        </p:blipFill>
        <p:spPr>
          <a:xfrm>
            <a:off x="2477767" y="1151749"/>
            <a:ext cx="4188466" cy="5029200"/>
          </a:xfrm>
        </p:spPr>
      </p:pic>
      <p:sp>
        <p:nvSpPr>
          <p:cNvPr id="9" name="Text Placeholder 3"/>
          <p:cNvSpPr>
            <a:spLocks noGrp="1"/>
          </p:cNvSpPr>
          <p:nvPr>
            <p:ph type="body" sz="quarter" idx="29"/>
          </p:nvPr>
        </p:nvSpPr>
        <p:spPr/>
        <p:txBody>
          <a:bodyPr/>
          <a:lstStyle/>
          <a:p>
            <a:r>
              <a:rPr lang="en-US" dirty="0">
                <a:hlinkClick r:id="rId3" action="ppaction://hlinksldjump"/>
              </a:rPr>
              <a:t>Access the text alternative for slide images.</a:t>
            </a:r>
          </a:p>
        </p:txBody>
      </p:sp>
      <p:sp>
        <p:nvSpPr>
          <p:cNvPr id="7" name="Text Placeholder 4"/>
          <p:cNvSpPr>
            <a:spLocks noGrp="1"/>
          </p:cNvSpPr>
          <p:nvPr>
            <p:ph type="body" sz="quarter" idx="30"/>
          </p:nvPr>
        </p:nvSpPr>
        <p:spPr/>
        <p:txBody>
          <a:bodyPr/>
          <a:lstStyle/>
          <a:p>
            <a:r>
              <a:rPr lang="en-US" i="1" dirty="0"/>
              <a:t>Sources: </a:t>
            </a:r>
            <a:r>
              <a:rPr lang="en-US" dirty="0"/>
              <a:t>He et al. 2005:9; </a:t>
            </a:r>
            <a:r>
              <a:rPr lang="en-US" dirty="0" err="1"/>
              <a:t>Ortman</a:t>
            </a:r>
            <a:r>
              <a:rPr lang="en-US" dirty="0"/>
              <a:t> et al. 2014; Werner 2011.</a:t>
            </a:r>
            <a:r>
              <a:rPr lang="en-US" i="1" dirty="0"/>
              <a:t>  Photo</a:t>
            </a:r>
            <a:r>
              <a:rPr lang="en-US" dirty="0"/>
              <a:t>: Monkey Business Images/</a:t>
            </a:r>
            <a:r>
              <a:rPr lang="en-US" dirty="0" err="1"/>
              <a:t>Shutterstock</a:t>
            </a:r>
            <a:endParaRPr lang="en-US"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494406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Adjusting to Retirement</a:t>
            </a:r>
            <a:endParaRPr lang="en-US" dirty="0"/>
          </a:p>
        </p:txBody>
      </p:sp>
      <p:sp>
        <p:nvSpPr>
          <p:cNvPr id="4" name="Content Placeholder 2"/>
          <p:cNvSpPr>
            <a:spLocks noGrp="1"/>
          </p:cNvSpPr>
          <p:nvPr>
            <p:ph sz="quarter" idx="11"/>
          </p:nvPr>
        </p:nvSpPr>
        <p:spPr>
          <a:xfrm>
            <a:off x="342900" y="1276709"/>
            <a:ext cx="8458200" cy="5189405"/>
          </a:xfrm>
        </p:spPr>
        <p:txBody>
          <a:bodyPr/>
          <a:lstStyle/>
          <a:p>
            <a:pPr>
              <a:spcBef>
                <a:spcPts val="400"/>
              </a:spcBef>
              <a:spcAft>
                <a:spcPts val="600"/>
              </a:spcAft>
            </a:pPr>
            <a:r>
              <a:rPr lang="en-US" altLang="en-US" dirty="0"/>
              <a:t>Retirement is a rite of passage that typically marks a transition out of active participation in the full-time labor market.</a:t>
            </a:r>
          </a:p>
          <a:p>
            <a:pPr>
              <a:spcBef>
                <a:spcPts val="400"/>
              </a:spcBef>
              <a:spcAft>
                <a:spcPts val="600"/>
              </a:spcAft>
            </a:pPr>
            <a:r>
              <a:rPr lang="en-US" altLang="en-US" dirty="0"/>
              <a:t>Robert Atchley’s phases of retirement:</a:t>
            </a:r>
          </a:p>
          <a:p>
            <a:pPr lvl="1">
              <a:spcBef>
                <a:spcPts val="400"/>
              </a:spcBef>
              <a:spcAft>
                <a:spcPts val="600"/>
              </a:spcAft>
            </a:pPr>
            <a:r>
              <a:rPr lang="en-US" altLang="en-US" dirty="0"/>
              <a:t>Preretirement.</a:t>
            </a:r>
          </a:p>
          <a:p>
            <a:pPr lvl="1">
              <a:spcBef>
                <a:spcPts val="400"/>
              </a:spcBef>
              <a:spcAft>
                <a:spcPts val="600"/>
              </a:spcAft>
            </a:pPr>
            <a:r>
              <a:rPr lang="en-US" altLang="en-US" dirty="0"/>
              <a:t>Near phase</a:t>
            </a:r>
          </a:p>
          <a:p>
            <a:pPr lvl="1">
              <a:spcBef>
                <a:spcPts val="400"/>
              </a:spcBef>
              <a:spcAft>
                <a:spcPts val="600"/>
              </a:spcAft>
            </a:pPr>
            <a:r>
              <a:rPr lang="en-US" altLang="en-US" dirty="0"/>
              <a:t>Honeymoon phase</a:t>
            </a:r>
          </a:p>
          <a:p>
            <a:pPr lvl="1">
              <a:spcBef>
                <a:spcPts val="400"/>
              </a:spcBef>
              <a:spcAft>
                <a:spcPts val="600"/>
              </a:spcAft>
            </a:pPr>
            <a:r>
              <a:rPr lang="en-US" altLang="en-US" dirty="0"/>
              <a:t>Disenchantment phase.</a:t>
            </a:r>
          </a:p>
          <a:p>
            <a:pPr lvl="1">
              <a:spcBef>
                <a:spcPts val="400"/>
              </a:spcBef>
              <a:spcAft>
                <a:spcPts val="600"/>
              </a:spcAft>
            </a:pPr>
            <a:r>
              <a:rPr lang="en-US" altLang="en-US" dirty="0"/>
              <a:t>Reorientation phase.</a:t>
            </a:r>
          </a:p>
          <a:p>
            <a:pPr lvl="1">
              <a:spcBef>
                <a:spcPts val="400"/>
              </a:spcBef>
              <a:spcAft>
                <a:spcPts val="600"/>
              </a:spcAft>
            </a:pPr>
            <a:r>
              <a:rPr lang="en-US" altLang="en-US" dirty="0"/>
              <a:t>Stability phase.</a:t>
            </a:r>
          </a:p>
          <a:p>
            <a:pPr lvl="1">
              <a:spcBef>
                <a:spcPts val="400"/>
              </a:spcBef>
              <a:spcAft>
                <a:spcPts val="600"/>
              </a:spcAft>
            </a:pPr>
            <a:r>
              <a:rPr lang="en-US" altLang="en-US" dirty="0"/>
              <a:t>Termination phase.</a:t>
            </a:r>
          </a:p>
        </p:txBody>
      </p:sp>
    </p:spTree>
    <p:extLst>
      <p:ext uri="{BB962C8B-B14F-4D97-AF65-F5344CB8AC3E}">
        <p14:creationId xmlns:p14="http://schemas.microsoft.com/office/powerpoint/2010/main" val="3989293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Perspectives on Aging</a:t>
            </a:r>
            <a:endParaRPr lang="en-US" dirty="0"/>
          </a:p>
        </p:txBody>
      </p:sp>
      <p:sp>
        <p:nvSpPr>
          <p:cNvPr id="4" name="Content Placeholder 2"/>
          <p:cNvSpPr>
            <a:spLocks noGrp="1"/>
          </p:cNvSpPr>
          <p:nvPr>
            <p:ph sz="quarter" idx="11"/>
          </p:nvPr>
        </p:nvSpPr>
        <p:spPr>
          <a:xfrm>
            <a:off x="342900" y="1276709"/>
            <a:ext cx="8458200" cy="5046599"/>
          </a:xfrm>
        </p:spPr>
        <p:txBody>
          <a:bodyPr/>
          <a:lstStyle/>
          <a:p>
            <a:pPr>
              <a:spcBef>
                <a:spcPts val="800"/>
              </a:spcBef>
            </a:pPr>
            <a:r>
              <a:rPr lang="en-US" altLang="en-US" b="1" dirty="0"/>
              <a:t>Gerontology:</a:t>
            </a:r>
            <a:r>
              <a:rPr lang="en-US" altLang="en-US" dirty="0"/>
              <a:t> the study of the sociological and psychological aspects of aging and the problems of aging adults.</a:t>
            </a:r>
          </a:p>
          <a:p>
            <a:pPr lvl="1"/>
            <a:r>
              <a:rPr lang="en-US" altLang="en-US" dirty="0"/>
              <a:t>Relies heavily on sociological principles and theories.</a:t>
            </a:r>
          </a:p>
          <a:p>
            <a:pPr lvl="1"/>
            <a:r>
              <a:rPr lang="en-US" altLang="en-US" dirty="0"/>
              <a:t>Also draws on psychology, anthropology, physical education, counseling, and medicine.</a:t>
            </a:r>
          </a:p>
          <a:p>
            <a:pPr>
              <a:spcBef>
                <a:spcPts val="800"/>
              </a:spcBef>
            </a:pPr>
            <a:r>
              <a:rPr lang="en-US" altLang="en-US" dirty="0"/>
              <a:t>Three perspectives on aging arise out of gerontological study:</a:t>
            </a:r>
          </a:p>
          <a:p>
            <a:pPr lvl="1"/>
            <a:r>
              <a:rPr lang="en-US" altLang="en-US" dirty="0"/>
              <a:t>Disengagement theory.</a:t>
            </a:r>
          </a:p>
          <a:p>
            <a:pPr lvl="1"/>
            <a:r>
              <a:rPr lang="en-US" altLang="en-US" dirty="0"/>
              <a:t>Activity theory</a:t>
            </a:r>
          </a:p>
          <a:p>
            <a:pPr lvl="1"/>
            <a:r>
              <a:rPr lang="en-US" altLang="en-US" dirty="0"/>
              <a:t>Age discrimination</a:t>
            </a:r>
          </a:p>
        </p:txBody>
      </p:sp>
    </p:spTree>
    <p:extLst>
      <p:ext uri="{BB962C8B-B14F-4D97-AF65-F5344CB8AC3E}">
        <p14:creationId xmlns:p14="http://schemas.microsoft.com/office/powerpoint/2010/main" val="2422131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Disengagement Theory</a:t>
            </a:r>
            <a:endParaRPr lang="en-US" dirty="0"/>
          </a:p>
        </p:txBody>
      </p:sp>
      <p:sp>
        <p:nvSpPr>
          <p:cNvPr id="4" name="Content Placeholder 2"/>
          <p:cNvSpPr>
            <a:spLocks noGrp="1"/>
          </p:cNvSpPr>
          <p:nvPr>
            <p:ph sz="quarter" idx="11"/>
          </p:nvPr>
        </p:nvSpPr>
        <p:spPr/>
        <p:txBody>
          <a:bodyPr/>
          <a:lstStyle/>
          <a:p>
            <a:pPr>
              <a:spcBef>
                <a:spcPts val="800"/>
              </a:spcBef>
              <a:spcAft>
                <a:spcPts val="1200"/>
              </a:spcAft>
            </a:pPr>
            <a:r>
              <a:rPr lang="en-US" altLang="en-US" b="1" dirty="0"/>
              <a:t>Disengagement theory: </a:t>
            </a:r>
            <a:r>
              <a:rPr lang="en-US" altLang="en-US" dirty="0"/>
              <a:t>a theory of aging that suggests that society and the aging individual mutually sever many of their relationships.</a:t>
            </a:r>
          </a:p>
          <a:p>
            <a:pPr lvl="1">
              <a:spcAft>
                <a:spcPts val="1200"/>
              </a:spcAft>
            </a:pPr>
            <a:r>
              <a:rPr lang="en-US" altLang="en-US" dirty="0"/>
              <a:t>The approach of death forces people to drop most of their social roles, which are then taken on by younger members of society.</a:t>
            </a:r>
          </a:p>
          <a:p>
            <a:pPr lvl="1">
              <a:spcAft>
                <a:spcPts val="1200"/>
              </a:spcAft>
            </a:pPr>
            <a:r>
              <a:rPr lang="en-US" altLang="en-US" dirty="0"/>
              <a:t>Implicit in this theory is that society should help older people withdraw from their accustomed social roles.</a:t>
            </a:r>
          </a:p>
        </p:txBody>
      </p:sp>
    </p:spTree>
    <p:extLst>
      <p:ext uri="{BB962C8B-B14F-4D97-AF65-F5344CB8AC3E}">
        <p14:creationId xmlns:p14="http://schemas.microsoft.com/office/powerpoint/2010/main" val="1599760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Role of Socialization</a:t>
            </a:r>
            <a:endParaRPr lang="en-IN" dirty="0"/>
          </a:p>
        </p:txBody>
      </p:sp>
      <p:sp>
        <p:nvSpPr>
          <p:cNvPr id="5" name="Content Placeholder 2"/>
          <p:cNvSpPr>
            <a:spLocks noGrp="1"/>
          </p:cNvSpPr>
          <p:nvPr>
            <p:ph sz="quarter" idx="11"/>
          </p:nvPr>
        </p:nvSpPr>
        <p:spPr>
          <a:xfrm>
            <a:off x="342900" y="1276709"/>
            <a:ext cx="8458200" cy="4879552"/>
          </a:xfrm>
        </p:spPr>
        <p:txBody>
          <a:bodyPr/>
          <a:lstStyle/>
          <a:p>
            <a:r>
              <a:rPr lang="en-US" altLang="en-US" dirty="0"/>
              <a:t>In the first stage of “World Construction,” we construct a culture.</a:t>
            </a:r>
          </a:p>
          <a:p>
            <a:r>
              <a:rPr lang="en-US" altLang="en-US" dirty="0"/>
              <a:t>In the second stage, we become products of the world we create.</a:t>
            </a:r>
          </a:p>
          <a:p>
            <a:pPr lvl="1"/>
            <a:r>
              <a:rPr lang="en-US" altLang="en-US" dirty="0"/>
              <a:t>We become ourselves </a:t>
            </a:r>
            <a:br>
              <a:rPr lang="en-US" altLang="en-US" dirty="0"/>
            </a:br>
            <a:r>
              <a:rPr lang="en-US" altLang="en-US" dirty="0"/>
              <a:t>as a consequence of what </a:t>
            </a:r>
            <a:br>
              <a:rPr lang="en-US" altLang="en-US" dirty="0"/>
            </a:br>
            <a:r>
              <a:rPr lang="en-US" altLang="en-US" dirty="0"/>
              <a:t>we learn from others.</a:t>
            </a:r>
          </a:p>
        </p:txBody>
      </p:sp>
      <p:pic>
        <p:nvPicPr>
          <p:cNvPr id="9" name="Picture 3" descr="A photograph of a smart board displaying a three-step model of social construction.">
            <a:extLst>
              <a:ext uri="{FF2B5EF4-FFF2-40B4-BE49-F238E27FC236}">
                <a16:creationId xmlns:a16="http://schemas.microsoft.com/office/drawing/2014/main" id="{68EC1566-DFAA-4A27-B486-1062C4C117E0}"/>
              </a:ext>
            </a:extLst>
          </p:cNvPr>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388953" y="2676969"/>
            <a:ext cx="4359895" cy="3383280"/>
          </a:xfrm>
        </p:spPr>
      </p:pic>
      <p:sp>
        <p:nvSpPr>
          <p:cNvPr id="10" name="Text Placeholder 4"/>
          <p:cNvSpPr>
            <a:spLocks noGrp="1"/>
          </p:cNvSpPr>
          <p:nvPr>
            <p:ph type="body" sz="quarter" idx="29"/>
          </p:nvPr>
        </p:nvSpPr>
        <p:spPr/>
        <p:txBody>
          <a:bodyPr/>
          <a:lstStyle/>
          <a:p>
            <a:r>
              <a:rPr lang="en-US" dirty="0">
                <a:hlinkClick r:id="rId3" action="ppaction://hlinksldjump"/>
              </a:rPr>
              <a:t>Access the text alternative for slide images.</a:t>
            </a:r>
          </a:p>
        </p:txBody>
      </p:sp>
      <p:sp>
        <p:nvSpPr>
          <p:cNvPr id="8" name="Text Placeholder 5"/>
          <p:cNvSpPr>
            <a:spLocks noGrp="1"/>
          </p:cNvSpPr>
          <p:nvPr>
            <p:ph type="body" sz="quarter" idx="30"/>
          </p:nvPr>
        </p:nvSpPr>
        <p:spPr/>
        <p:txBody>
          <a:bodyPr/>
          <a:lstStyle/>
          <a:p>
            <a:r>
              <a:rPr lang="en-US" i="1" dirty="0"/>
              <a:t>Photo</a:t>
            </a:r>
            <a:r>
              <a:rPr lang="en-US" dirty="0"/>
              <a:t>: </a:t>
            </a:r>
            <a:r>
              <a:rPr lang="en-US" dirty="0" err="1"/>
              <a:t>RTimages</a:t>
            </a:r>
            <a:r>
              <a:rPr lang="en-US" dirty="0"/>
              <a:t>/</a:t>
            </a:r>
            <a:r>
              <a:rPr lang="en-US" dirty="0" err="1"/>
              <a:t>Alamy</a:t>
            </a:r>
            <a:r>
              <a:rPr lang="en-US" dirty="0"/>
              <a:t> Stock Photo</a:t>
            </a:r>
          </a:p>
        </p:txBody>
      </p:sp>
    </p:spTree>
    <p:extLst>
      <p:ext uri="{BB962C8B-B14F-4D97-AF65-F5344CB8AC3E}">
        <p14:creationId xmlns:p14="http://schemas.microsoft.com/office/powerpoint/2010/main" val="795598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Living Arrangements by Age</a:t>
            </a:r>
            <a:endParaRPr lang="en-IN" sz="1200" dirty="0"/>
          </a:p>
        </p:txBody>
      </p:sp>
      <p:pic>
        <p:nvPicPr>
          <p:cNvPr id="6" name="Picture 2" descr="A horizontal bar graph represents living arrangements by age.">
            <a:extLst>
              <a:ext uri="{FF2B5EF4-FFF2-40B4-BE49-F238E27FC236}">
                <a16:creationId xmlns:a16="http://schemas.microsoft.com/office/drawing/2014/main" id="{112D35A4-D865-4CF4-84DA-4C900539BA87}"/>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tretch/>
        </p:blipFill>
        <p:spPr>
          <a:xfrm>
            <a:off x="342900" y="1339948"/>
            <a:ext cx="8458200" cy="4609719"/>
          </a:xfrm>
        </p:spPr>
      </p:pic>
      <p:sp>
        <p:nvSpPr>
          <p:cNvPr id="4" name="Text Placeholder 3"/>
          <p:cNvSpPr>
            <a:spLocks noGrp="1"/>
          </p:cNvSpPr>
          <p:nvPr>
            <p:ph type="body" sz="quarter" idx="29"/>
          </p:nvPr>
        </p:nvSpPr>
        <p:spPr/>
        <p:txBody>
          <a:bodyPr/>
          <a:lstStyle/>
          <a:p>
            <a:r>
              <a:rPr lang="en-US" dirty="0">
                <a:hlinkClick r:id="rId3" action="ppaction://hlinksldjump"/>
              </a:rPr>
              <a:t>Access the text alternative for slide images.</a:t>
            </a:r>
            <a:endParaRPr lang="en-US" dirty="0"/>
          </a:p>
        </p:txBody>
      </p:sp>
      <p:sp>
        <p:nvSpPr>
          <p:cNvPr id="5" name="Text Placeholder 4"/>
          <p:cNvSpPr>
            <a:spLocks noGrp="1"/>
          </p:cNvSpPr>
          <p:nvPr>
            <p:ph type="body" sz="quarter" idx="30"/>
          </p:nvPr>
        </p:nvSpPr>
        <p:spPr/>
        <p:txBody>
          <a:bodyPr/>
          <a:lstStyle/>
          <a:p>
            <a:r>
              <a:rPr lang="fr-FR" i="1" dirty="0"/>
              <a:t>Source: </a:t>
            </a:r>
            <a:r>
              <a:rPr lang="fr-FR" dirty="0"/>
              <a:t>Roberts et al. 2018.</a:t>
            </a:r>
            <a:endParaRPr lang="en-US" dirty="0"/>
          </a:p>
        </p:txBody>
      </p:sp>
    </p:spTree>
    <p:extLst>
      <p:ext uri="{BB962C8B-B14F-4D97-AF65-F5344CB8AC3E}">
        <p14:creationId xmlns:p14="http://schemas.microsoft.com/office/powerpoint/2010/main" val="949164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Activity Theory</a:t>
            </a:r>
            <a:endParaRPr lang="en-US" dirty="0"/>
          </a:p>
        </p:txBody>
      </p:sp>
      <p:sp>
        <p:nvSpPr>
          <p:cNvPr id="4" name="Content Placeholder 2"/>
          <p:cNvSpPr>
            <a:spLocks noGrp="1"/>
          </p:cNvSpPr>
          <p:nvPr>
            <p:ph sz="quarter" idx="11"/>
          </p:nvPr>
        </p:nvSpPr>
        <p:spPr>
          <a:xfrm>
            <a:off x="342900" y="1276708"/>
            <a:ext cx="8458200" cy="5120640"/>
          </a:xfrm>
        </p:spPr>
        <p:txBody>
          <a:bodyPr/>
          <a:lstStyle/>
          <a:p>
            <a:pPr>
              <a:spcBef>
                <a:spcPts val="800"/>
              </a:spcBef>
              <a:spcAft>
                <a:spcPts val="1200"/>
              </a:spcAft>
            </a:pPr>
            <a:r>
              <a:rPr lang="en-US" altLang="en-US" b="1" dirty="0"/>
              <a:t>Activity theory: </a:t>
            </a:r>
            <a:r>
              <a:rPr lang="en-US" altLang="en-US" dirty="0"/>
              <a:t>a theory of aging that suggests that those elderly people who remain active and socially involved will have an improved quality of life.</a:t>
            </a:r>
          </a:p>
          <a:p>
            <a:pPr lvl="1">
              <a:spcAft>
                <a:spcPts val="1200"/>
              </a:spcAft>
            </a:pPr>
            <a:r>
              <a:rPr lang="en-US" altLang="en-US" dirty="0"/>
              <a:t>Often seen as the opposite of disengagement theory.</a:t>
            </a:r>
          </a:p>
          <a:p>
            <a:pPr>
              <a:spcBef>
                <a:spcPts val="800"/>
              </a:spcBef>
              <a:spcAft>
                <a:spcPts val="1200"/>
              </a:spcAft>
            </a:pPr>
            <a:r>
              <a:rPr lang="en-US" altLang="en-US" dirty="0"/>
              <a:t>The improved health of older people has strengthened the arguments of activity theorists.</a:t>
            </a:r>
          </a:p>
          <a:p>
            <a:pPr lvl="1">
              <a:spcAft>
                <a:spcPts val="1200"/>
              </a:spcAft>
            </a:pPr>
            <a:r>
              <a:rPr lang="en-US" altLang="en-US" dirty="0"/>
              <a:t>Accumulated medical evidence also points to the importance of remaining socially involved.</a:t>
            </a:r>
          </a:p>
        </p:txBody>
      </p:sp>
    </p:spTree>
    <p:extLst>
      <p:ext uri="{BB962C8B-B14F-4D97-AF65-F5344CB8AC3E}">
        <p14:creationId xmlns:p14="http://schemas.microsoft.com/office/powerpoint/2010/main" val="3732073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Rising Labor Force Participation Rates among </a:t>
            </a:r>
            <a:br>
              <a:rPr lang="en-US" dirty="0"/>
            </a:br>
            <a:r>
              <a:rPr lang="en-US" dirty="0"/>
              <a:t>Older Adults</a:t>
            </a:r>
            <a:endParaRPr lang="en-IN" sz="1200" dirty="0"/>
          </a:p>
        </p:txBody>
      </p:sp>
      <p:pic>
        <p:nvPicPr>
          <p:cNvPr id="9" name="Picture 2" descr="A horizontal bar graph represents rising labor force participation rates among older adults for the years 1994 to 2024, with an interval of 10 years.">
            <a:extLst>
              <a:ext uri="{FF2B5EF4-FFF2-40B4-BE49-F238E27FC236}">
                <a16:creationId xmlns:a16="http://schemas.microsoft.com/office/drawing/2014/main" id="{207D23CC-AE55-420A-B1EB-5A333EAFA4C6}"/>
              </a:ext>
            </a:extLst>
          </p:cNvPr>
          <p:cNvPicPr>
            <a:picLocks noGrp="1" noChangeAspect="1"/>
          </p:cNvPicPr>
          <p:nvPr>
            <p:ph sz="quarter" idx="14"/>
          </p:nvPr>
        </p:nvPicPr>
        <p:blipFill rotWithShape="1">
          <a:blip r:embed="rId2">
            <a:extLst>
              <a:ext uri="{28A0092B-C50C-407E-A947-70E740481C1C}">
                <a14:useLocalDpi xmlns:a14="http://schemas.microsoft.com/office/drawing/2010/main" val="0"/>
              </a:ext>
            </a:extLst>
          </a:blip>
          <a:srcRect l="-1505" r="-1505"/>
          <a:stretch/>
        </p:blipFill>
        <p:spPr>
          <a:xfrm>
            <a:off x="4306388" y="1276709"/>
            <a:ext cx="4309240" cy="4937760"/>
          </a:xfrm>
        </p:spPr>
      </p:pic>
      <p:sp>
        <p:nvSpPr>
          <p:cNvPr id="5" name="Content Placeholder 3"/>
          <p:cNvSpPr>
            <a:spLocks noGrp="1"/>
          </p:cNvSpPr>
          <p:nvPr>
            <p:ph sz="quarter" idx="11"/>
          </p:nvPr>
        </p:nvSpPr>
        <p:spPr>
          <a:xfrm>
            <a:off x="342900" y="5434149"/>
            <a:ext cx="3615146" cy="814251"/>
          </a:xfrm>
        </p:spPr>
        <p:txBody>
          <a:bodyPr/>
          <a:lstStyle/>
          <a:p>
            <a:r>
              <a:rPr lang="en-US" sz="1600" i="1" dirty="0"/>
              <a:t>Note: </a:t>
            </a:r>
            <a:r>
              <a:rPr lang="en-US" sz="1600" dirty="0"/>
              <a:t>Data for 2024 are projections. </a:t>
            </a:r>
            <a:br>
              <a:rPr lang="en-US" sz="1600" i="1" dirty="0"/>
            </a:br>
            <a:r>
              <a:rPr lang="en-US" sz="1600" i="1" dirty="0"/>
              <a:t>Source: </a:t>
            </a:r>
            <a:r>
              <a:rPr lang="en-US" sz="1600" dirty="0" err="1"/>
              <a:t>Toossi</a:t>
            </a:r>
            <a:r>
              <a:rPr lang="en-US" sz="1600" dirty="0"/>
              <a:t> 2015:Table 3. </a:t>
            </a:r>
            <a:br>
              <a:rPr lang="en-US" sz="1600" dirty="0"/>
            </a:br>
            <a:r>
              <a:rPr lang="en-US" sz="1600" i="1" dirty="0"/>
              <a:t>Photo: </a:t>
            </a:r>
            <a:r>
              <a:rPr lang="en-US" sz="1600" dirty="0" err="1"/>
              <a:t>laflor</a:t>
            </a:r>
            <a:r>
              <a:rPr lang="en-US" sz="1600" dirty="0"/>
              <a:t>/Getty Images</a:t>
            </a:r>
          </a:p>
        </p:txBody>
      </p:sp>
      <p:sp>
        <p:nvSpPr>
          <p:cNvPr id="6" name="Text Placeholder 4"/>
          <p:cNvSpPr>
            <a:spLocks noGrp="1"/>
          </p:cNvSpPr>
          <p:nvPr>
            <p:ph type="body" sz="quarter" idx="29"/>
          </p:nvPr>
        </p:nvSpPr>
        <p:spPr/>
        <p:txBody>
          <a:bodyPr/>
          <a:lstStyle/>
          <a:p>
            <a:r>
              <a:rPr lang="en-US" dirty="0">
                <a:hlinkClick r:id="rId3" action="ppaction://hlinksldjump"/>
              </a:rPr>
              <a:t>Access the text alternative for slide images.</a:t>
            </a:r>
            <a:endParaRPr lang="en-US" dirty="0"/>
          </a:p>
        </p:txBody>
      </p:sp>
    </p:spTree>
    <p:extLst>
      <p:ext uri="{BB962C8B-B14F-4D97-AF65-F5344CB8AC3E}">
        <p14:creationId xmlns:p14="http://schemas.microsoft.com/office/powerpoint/2010/main" val="515044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Ageism and Discrimination</a:t>
            </a:r>
            <a:endParaRPr lang="en-US" dirty="0"/>
          </a:p>
        </p:txBody>
      </p:sp>
      <p:sp>
        <p:nvSpPr>
          <p:cNvPr id="4" name="Content Placeholder 2"/>
          <p:cNvSpPr>
            <a:spLocks noGrp="1"/>
          </p:cNvSpPr>
          <p:nvPr>
            <p:ph sz="quarter" idx="11"/>
          </p:nvPr>
        </p:nvSpPr>
        <p:spPr>
          <a:xfrm>
            <a:off x="342900" y="1276708"/>
            <a:ext cx="8458200" cy="5120640"/>
          </a:xfrm>
        </p:spPr>
        <p:txBody>
          <a:bodyPr/>
          <a:lstStyle/>
          <a:p>
            <a:pPr>
              <a:spcBef>
                <a:spcPts val="800"/>
              </a:spcBef>
            </a:pPr>
            <a:r>
              <a:rPr lang="en-US" altLang="en-US" dirty="0"/>
              <a:t>Critics argue that neither disengagement nor activity theory address </a:t>
            </a:r>
            <a:r>
              <a:rPr lang="en-US" altLang="en-US" i="1" dirty="0"/>
              <a:t>why</a:t>
            </a:r>
            <a:r>
              <a:rPr lang="en-US" altLang="en-US" dirty="0"/>
              <a:t> social interaction among aging adults must change at all—and point to prejudice.</a:t>
            </a:r>
          </a:p>
          <a:p>
            <a:pPr>
              <a:spcBef>
                <a:spcPts val="800"/>
              </a:spcBef>
            </a:pPr>
            <a:r>
              <a:rPr lang="en-US" altLang="en-US" b="1" dirty="0"/>
              <a:t>Ageism: </a:t>
            </a:r>
            <a:r>
              <a:rPr lang="en-US" altLang="en-US" dirty="0"/>
              <a:t>prejudice and discrimination based on a person’</a:t>
            </a:r>
            <a:r>
              <a:rPr lang="en-US" altLang="ja-JP" dirty="0"/>
              <a:t>s age.</a:t>
            </a:r>
          </a:p>
          <a:p>
            <a:pPr>
              <a:spcBef>
                <a:spcPts val="800"/>
              </a:spcBef>
            </a:pPr>
            <a:r>
              <a:rPr lang="en-US" altLang="en-US" dirty="0"/>
              <a:t>As a whole, elderly people in the United States enjoy a higher standard of living than in the past.</a:t>
            </a:r>
          </a:p>
          <a:p>
            <a:pPr lvl="1"/>
            <a:r>
              <a:rPr lang="en-US" altLang="en-US" dirty="0"/>
              <a:t>Much of this improvement is due to more generous Social Security benefits.</a:t>
            </a:r>
          </a:p>
          <a:p>
            <a:pPr>
              <a:spcBef>
                <a:spcPts val="800"/>
              </a:spcBef>
            </a:pPr>
            <a:r>
              <a:rPr lang="en-US" altLang="en-US" dirty="0"/>
              <a:t>Members of groups who face early income inequality continue to do so when they are older.</a:t>
            </a:r>
          </a:p>
        </p:txBody>
      </p:sp>
    </p:spTree>
    <p:extLst>
      <p:ext uri="{BB962C8B-B14F-4D97-AF65-F5344CB8AC3E}">
        <p14:creationId xmlns:p14="http://schemas.microsoft.com/office/powerpoint/2010/main" val="3071661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Death and Dying</a:t>
            </a:r>
            <a:endParaRPr lang="en-US" dirty="0"/>
          </a:p>
        </p:txBody>
      </p:sp>
      <p:sp>
        <p:nvSpPr>
          <p:cNvPr id="4" name="Content Placeholder 2"/>
          <p:cNvSpPr>
            <a:spLocks noGrp="1"/>
          </p:cNvSpPr>
          <p:nvPr>
            <p:ph sz="quarter" idx="11"/>
          </p:nvPr>
        </p:nvSpPr>
        <p:spPr>
          <a:xfrm>
            <a:off x="342900" y="1276708"/>
            <a:ext cx="8458200" cy="5120640"/>
          </a:xfrm>
        </p:spPr>
        <p:txBody>
          <a:bodyPr/>
          <a:lstStyle/>
          <a:p>
            <a:pPr>
              <a:spcBef>
                <a:spcPts val="600"/>
              </a:spcBef>
            </a:pPr>
            <a:r>
              <a:rPr lang="en-US" altLang="en-US" dirty="0"/>
              <a:t>Until recently, death was a taboo topic in the </a:t>
            </a:r>
            <a:r>
              <a:rPr lang="en-US" dirty="0"/>
              <a:t>United States.</a:t>
            </a:r>
            <a:endParaRPr lang="en-US" altLang="en-US" dirty="0"/>
          </a:p>
          <a:p>
            <a:pPr>
              <a:spcBef>
                <a:spcPts val="600"/>
              </a:spcBef>
            </a:pPr>
            <a:r>
              <a:rPr lang="en-US" altLang="en-US" dirty="0"/>
              <a:t>A “good death,” according to gerontologist Richard Kalish, involves facing certain issues.</a:t>
            </a:r>
          </a:p>
          <a:p>
            <a:pPr lvl="1">
              <a:spcBef>
                <a:spcPts val="600"/>
              </a:spcBef>
            </a:pPr>
            <a:r>
              <a:rPr lang="en-US" altLang="en-US" dirty="0"/>
              <a:t>Completing unfinished business.</a:t>
            </a:r>
          </a:p>
          <a:p>
            <a:pPr lvl="1">
              <a:spcBef>
                <a:spcPts val="600"/>
              </a:spcBef>
            </a:pPr>
            <a:r>
              <a:rPr lang="en-US" altLang="en-US" dirty="0"/>
              <a:t>Restoring harmony to social relationships.</a:t>
            </a:r>
          </a:p>
          <a:p>
            <a:pPr lvl="1">
              <a:spcBef>
                <a:spcPts val="600"/>
              </a:spcBef>
            </a:pPr>
            <a:r>
              <a:rPr lang="en-US" altLang="en-US" dirty="0"/>
              <a:t>Saying farewell.</a:t>
            </a:r>
          </a:p>
          <a:p>
            <a:pPr lvl="1">
              <a:spcBef>
                <a:spcPts val="600"/>
              </a:spcBef>
            </a:pPr>
            <a:r>
              <a:rPr lang="en-US" altLang="en-US" dirty="0"/>
              <a:t>Dealing with medical needs.</a:t>
            </a:r>
          </a:p>
          <a:p>
            <a:pPr lvl="1">
              <a:spcBef>
                <a:spcPts val="600"/>
              </a:spcBef>
            </a:pPr>
            <a:r>
              <a:rPr lang="en-US" altLang="en-US" dirty="0"/>
              <a:t>Making funeral plans and other arrangements.</a:t>
            </a:r>
          </a:p>
          <a:p>
            <a:pPr>
              <a:spcBef>
                <a:spcPts val="600"/>
              </a:spcBef>
            </a:pPr>
            <a:r>
              <a:rPr lang="en-US" altLang="en-US" b="1" dirty="0"/>
              <a:t>Hospice care: </a:t>
            </a:r>
            <a:r>
              <a:rPr lang="en-US" altLang="en-US" dirty="0"/>
              <a:t>treatment of terminally ill individuals with the goal of helping them die comfortably, without pain.</a:t>
            </a:r>
          </a:p>
        </p:txBody>
      </p:sp>
    </p:spTree>
    <p:extLst>
      <p:ext uri="{BB962C8B-B14F-4D97-AF65-F5344CB8AC3E}">
        <p14:creationId xmlns:p14="http://schemas.microsoft.com/office/powerpoint/2010/main" val="2265126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5 Movies on Aging</a:t>
            </a:r>
          </a:p>
        </p:txBody>
      </p:sp>
      <p:sp>
        <p:nvSpPr>
          <p:cNvPr id="4" name="Content Placeholder 2"/>
          <p:cNvSpPr>
            <a:spLocks noGrp="1"/>
          </p:cNvSpPr>
          <p:nvPr>
            <p:ph sz="quarter" idx="11"/>
          </p:nvPr>
        </p:nvSpPr>
        <p:spPr>
          <a:xfrm>
            <a:off x="342900" y="1276708"/>
            <a:ext cx="8458200" cy="5189406"/>
          </a:xfrm>
          <a:solidFill>
            <a:srgbClr val="F2F2F2"/>
          </a:solidFill>
        </p:spPr>
        <p:txBody>
          <a:bodyPr/>
          <a:lstStyle/>
          <a:p>
            <a:pPr>
              <a:spcBef>
                <a:spcPts val="600"/>
              </a:spcBef>
            </a:pPr>
            <a:r>
              <a:rPr lang="en-US" sz="2000" b="1" dirty="0"/>
              <a:t>Up</a:t>
            </a:r>
          </a:p>
          <a:p>
            <a:pPr marL="1588" lvl="1" indent="0">
              <a:spcBef>
                <a:spcPts val="600"/>
              </a:spcBef>
              <a:buNone/>
            </a:pPr>
            <a:r>
              <a:rPr lang="en-US" sz="2000" i="1" dirty="0"/>
              <a:t>A cranky old man and a young boy embark on an unusual adventure.</a:t>
            </a:r>
          </a:p>
          <a:p>
            <a:pPr>
              <a:spcBef>
                <a:spcPts val="600"/>
              </a:spcBef>
            </a:pPr>
            <a:r>
              <a:rPr lang="en-US" sz="2000" b="1" dirty="0"/>
              <a:t>Our Souls at Night</a:t>
            </a:r>
          </a:p>
          <a:p>
            <a:pPr marL="1588" lvl="1" indent="0">
              <a:spcBef>
                <a:spcPts val="600"/>
              </a:spcBef>
              <a:buNone/>
            </a:pPr>
            <a:r>
              <a:rPr lang="en-US" sz="2000" i="1" dirty="0"/>
              <a:t>Two elderly neighbors find comfort, companionship, and love.</a:t>
            </a:r>
          </a:p>
          <a:p>
            <a:pPr>
              <a:spcBef>
                <a:spcPts val="600"/>
              </a:spcBef>
            </a:pPr>
            <a:r>
              <a:rPr lang="en-US" sz="2000" b="1" dirty="0"/>
              <a:t>45 Years</a:t>
            </a:r>
          </a:p>
          <a:p>
            <a:pPr marL="1588" lvl="1" indent="0">
              <a:spcBef>
                <a:spcPts val="600"/>
              </a:spcBef>
              <a:buNone/>
            </a:pPr>
            <a:r>
              <a:rPr lang="en-US" sz="2000" i="1" dirty="0"/>
              <a:t>On the brink of their 45th wedding anniversary, a couple confronts the past.</a:t>
            </a:r>
          </a:p>
          <a:p>
            <a:pPr>
              <a:spcBef>
                <a:spcPts val="600"/>
              </a:spcBef>
            </a:pPr>
            <a:r>
              <a:rPr lang="en-US" sz="2000" b="1" dirty="0"/>
              <a:t>Beginners</a:t>
            </a:r>
          </a:p>
          <a:p>
            <a:pPr marL="1588" lvl="1" indent="0">
              <a:spcBef>
                <a:spcPts val="600"/>
              </a:spcBef>
              <a:buNone/>
            </a:pPr>
            <a:r>
              <a:rPr lang="en-US" sz="2000" i="1" dirty="0"/>
              <a:t>Love lessons learned from an elderly father.</a:t>
            </a:r>
          </a:p>
          <a:p>
            <a:pPr>
              <a:spcBef>
                <a:spcPts val="600"/>
              </a:spcBef>
            </a:pPr>
            <a:r>
              <a:rPr lang="en-US" sz="2000" b="1" dirty="0"/>
              <a:t>The Bucket List</a:t>
            </a:r>
          </a:p>
          <a:p>
            <a:pPr marL="1588" lvl="1" indent="0">
              <a:spcBef>
                <a:spcPts val="600"/>
              </a:spcBef>
              <a:buNone/>
            </a:pPr>
            <a:r>
              <a:rPr lang="en-US" sz="2000" i="1" dirty="0"/>
              <a:t>Two men confront death by ticking off items on their to-do list.</a:t>
            </a:r>
          </a:p>
        </p:txBody>
      </p:sp>
    </p:spTree>
    <p:extLst>
      <p:ext uri="{BB962C8B-B14F-4D97-AF65-F5344CB8AC3E}">
        <p14:creationId xmlns:p14="http://schemas.microsoft.com/office/powerpoint/2010/main" val="2816473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ea typeface="Verdana" pitchFamily="34" charset="0"/>
                <a:cs typeface="Verdana" pitchFamily="34" charset="0"/>
              </a:rPr>
              <a:t>SOC VIEWS on </a:t>
            </a:r>
            <a:r>
              <a:rPr lang="en-US" altLang="en-US" dirty="0"/>
              <a:t>Socialization</a:t>
            </a:r>
            <a:endParaRPr lang="en-US" dirty="0"/>
          </a:p>
        </p:txBody>
      </p:sp>
      <p:pic>
        <p:nvPicPr>
          <p:cNvPr id="6" name="Picture 2" descr="A 3 circle Venn diagram represents SOC views on Socialization. An arrow from the intersecting region of the 3 circles points downward.">
            <a:extLst>
              <a:ext uri="{FF2B5EF4-FFF2-40B4-BE49-F238E27FC236}">
                <a16:creationId xmlns:a16="http://schemas.microsoft.com/office/drawing/2014/main" id="{C388466D-EC8D-4708-87B9-0DE3E24BB120}"/>
              </a:ext>
            </a:extLst>
          </p:cNvPr>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1055" r="-1055"/>
          <a:stretch/>
        </p:blipFill>
        <p:spPr>
          <a:xfrm>
            <a:off x="1859948" y="1145722"/>
            <a:ext cx="5424103" cy="4972050"/>
          </a:xfrm>
        </p:spPr>
      </p:pic>
      <p:sp>
        <p:nvSpPr>
          <p:cNvPr id="4" name="Text Placeholder 3"/>
          <p:cNvSpPr>
            <a:spLocks noGrp="1"/>
          </p:cNvSpPr>
          <p:nvPr>
            <p:ph type="body" sz="quarter" idx="29"/>
          </p:nvPr>
        </p:nvSpPr>
        <p:spPr>
          <a:xfrm>
            <a:off x="3200400" y="6324600"/>
            <a:ext cx="2743200" cy="192024"/>
          </a:xfrm>
        </p:spPr>
        <p:txBody>
          <a:bodyPr/>
          <a:lstStyle/>
          <a:p>
            <a:r>
              <a:rPr lang="en-US" dirty="0">
                <a:hlinkClick r:id="rId3" action="ppaction://hlinksldjump"/>
              </a:rPr>
              <a:t>Access the text alternative for slide images.</a:t>
            </a:r>
          </a:p>
        </p:txBody>
      </p:sp>
    </p:spTree>
    <p:extLst>
      <p:ext uri="{BB962C8B-B14F-4D97-AF65-F5344CB8AC3E}">
        <p14:creationId xmlns:p14="http://schemas.microsoft.com/office/powerpoint/2010/main" val="395169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Make the Connection</a:t>
            </a:r>
          </a:p>
        </p:txBody>
      </p:sp>
      <p:sp>
        <p:nvSpPr>
          <p:cNvPr id="2" name="Content Placeholder 1"/>
          <p:cNvSpPr>
            <a:spLocks noGrp="1"/>
          </p:cNvSpPr>
          <p:nvPr>
            <p:ph sz="quarter" idx="11"/>
          </p:nvPr>
        </p:nvSpPr>
        <p:spPr/>
        <p:txBody>
          <a:bodyPr/>
          <a:lstStyle/>
          <a:p>
            <a:pPr>
              <a:spcBef>
                <a:spcPts val="800"/>
              </a:spcBef>
            </a:pPr>
            <a:r>
              <a:rPr lang="en-US" dirty="0"/>
              <a:t>How would each perspective describe the impact that extreme isolation has on people?</a:t>
            </a:r>
          </a:p>
          <a:p>
            <a:pPr>
              <a:spcBef>
                <a:spcPts val="800"/>
              </a:spcBef>
            </a:pPr>
            <a:r>
              <a:rPr lang="en-US" dirty="0"/>
              <a:t>How would each perspective explain the role socialization performs among children?</a:t>
            </a:r>
          </a:p>
          <a:p>
            <a:pPr>
              <a:spcBef>
                <a:spcPts val="800"/>
              </a:spcBef>
            </a:pPr>
            <a:r>
              <a:rPr lang="en-US" dirty="0"/>
              <a:t>How would a functionalist look at anticipatory socialization? How might this view differ from a conflict approach?</a:t>
            </a:r>
          </a:p>
          <a:p>
            <a:pPr>
              <a:spcBef>
                <a:spcPts val="800"/>
              </a:spcBef>
            </a:pPr>
            <a:r>
              <a:rPr lang="en-US" dirty="0"/>
              <a:t>Which agents of socialization have been most influential in your life? How does each perspective help shed light on those influences?</a:t>
            </a:r>
          </a:p>
        </p:txBody>
      </p:sp>
    </p:spTree>
    <p:extLst>
      <p:ext uri="{BB962C8B-B14F-4D97-AF65-F5344CB8AC3E}">
        <p14:creationId xmlns:p14="http://schemas.microsoft.com/office/powerpoint/2010/main" val="2627687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r>
              <a:rPr lang="en-US" dirty="0"/>
              <a:t>End of Main Content</a:t>
            </a:r>
            <a:endParaRPr lang="en-IN" dirty="0"/>
          </a:p>
        </p:txBody>
      </p:sp>
      <p:sp>
        <p:nvSpPr>
          <p:cNvPr id="3" name="Footer Placeholder 2"/>
          <p:cNvSpPr>
            <a:spLocks noGrp="1"/>
          </p:cNvSpPr>
          <p:nvPr>
            <p:ph type="ftr" sz="quarter" idx="10"/>
          </p:nvPr>
        </p:nvSpPr>
        <p:spPr/>
        <p:txBody>
          <a:bodyPr/>
          <a:lstStyle/>
          <a:p>
            <a:pPr defTabSz="457200">
              <a:spcBef>
                <a:spcPct val="20000"/>
              </a:spcBef>
              <a:defRPr/>
            </a:pPr>
            <a:r>
              <a:rPr lang="en-US" dirty="0"/>
              <a:t>© 2020 McGraw Hill. All rights reserved. Authorized only for instructor use in the classroom.</a:t>
            </a:r>
          </a:p>
          <a:p>
            <a:pPr defTabSz="457200">
              <a:spcBef>
                <a:spcPct val="20000"/>
              </a:spcBef>
              <a:defRPr/>
            </a:pPr>
            <a:r>
              <a:rPr lang="en-US" dirty="0"/>
              <a:t>No reproduction or further distribution permitted without the prior written consent of McGraw Hill.</a:t>
            </a:r>
          </a:p>
        </p:txBody>
      </p:sp>
    </p:spTree>
    <p:extLst>
      <p:ext uri="{BB962C8B-B14F-4D97-AF65-F5344CB8AC3E}">
        <p14:creationId xmlns:p14="http://schemas.microsoft.com/office/powerpoint/2010/main" val="1501891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Content: Text Alternatives for Images</a:t>
            </a:r>
          </a:p>
        </p:txBody>
      </p:sp>
    </p:spTree>
    <p:extLst>
      <p:ext uri="{BB962C8B-B14F-4D97-AF65-F5344CB8AC3E}">
        <p14:creationId xmlns:p14="http://schemas.microsoft.com/office/powerpoint/2010/main" val="2292285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Internalizing Culture</a:t>
            </a:r>
            <a:endParaRPr lang="en-IN" dirty="0"/>
          </a:p>
        </p:txBody>
      </p:sp>
      <p:sp>
        <p:nvSpPr>
          <p:cNvPr id="3" name="Content Placeholder 2"/>
          <p:cNvSpPr>
            <a:spLocks noGrp="1"/>
          </p:cNvSpPr>
          <p:nvPr>
            <p:ph sz="quarter" idx="11"/>
          </p:nvPr>
        </p:nvSpPr>
        <p:spPr>
          <a:xfrm>
            <a:off x="342900" y="1276709"/>
            <a:ext cx="8686800" cy="4971691"/>
          </a:xfrm>
        </p:spPr>
        <p:txBody>
          <a:bodyPr/>
          <a:lstStyle/>
          <a:p>
            <a:pPr>
              <a:spcBef>
                <a:spcPts val="800"/>
              </a:spcBef>
              <a:spcAft>
                <a:spcPts val="1200"/>
              </a:spcAft>
            </a:pPr>
            <a:r>
              <a:rPr lang="en-US" altLang="en-US" b="1" dirty="0"/>
              <a:t>Socialization:</a:t>
            </a:r>
            <a:r>
              <a:rPr lang="en-US" altLang="en-US" dirty="0"/>
              <a:t> the lifelong process through which people learn the attitudes, values, and behaviors appropriate for members of a particular culture.</a:t>
            </a:r>
          </a:p>
          <a:p>
            <a:pPr>
              <a:spcBef>
                <a:spcPts val="800"/>
              </a:spcBef>
              <a:spcAft>
                <a:spcPts val="1200"/>
              </a:spcAft>
            </a:pPr>
            <a:r>
              <a:rPr lang="en-US" altLang="en-US" dirty="0"/>
              <a:t>Language is perhaps the most basic element of culture we need to learn.</a:t>
            </a:r>
          </a:p>
        </p:txBody>
      </p:sp>
    </p:spTree>
    <p:extLst>
      <p:ext uri="{BB962C8B-B14F-4D97-AF65-F5344CB8AC3E}">
        <p14:creationId xmlns:p14="http://schemas.microsoft.com/office/powerpoint/2010/main" val="766410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Role of Socialization </a:t>
            </a:r>
            <a:r>
              <a:rPr lang="en-US" dirty="0"/>
              <a:t>-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dirty="0"/>
              <a:t>Each individual contributes in constructing a society through their culture and the society in turn contributes in constructing an individual.</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1635173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Verdana" pitchFamily="34" charset="0"/>
              </a:rPr>
              <a:t>Cases of Children Raised in Extreme Isolation </a:t>
            </a:r>
            <a:r>
              <a:rPr lang="en-US" dirty="0"/>
              <a:t>-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sz="1300" dirty="0"/>
              <a:t>The cases follows: </a:t>
            </a:r>
            <a:r>
              <a:rPr lang="en-US" sz="1300" dirty="0" err="1"/>
              <a:t>Shamdeo</a:t>
            </a:r>
            <a:r>
              <a:rPr lang="en-US" sz="1300" dirty="0"/>
              <a:t>, the </a:t>
            </a:r>
            <a:r>
              <a:rPr lang="en-US" sz="1300" dirty="0" err="1"/>
              <a:t>Sultanpur</a:t>
            </a:r>
            <a:r>
              <a:rPr lang="en-US" sz="1300" dirty="0"/>
              <a:t> Wolf boy: He was about 4 years old when discovered playing with wolves, in 1974.</a:t>
            </a:r>
          </a:p>
          <a:p>
            <a:r>
              <a:rPr lang="en-US" sz="1300" dirty="0" err="1"/>
              <a:t>Memmie</a:t>
            </a:r>
            <a:r>
              <a:rPr lang="en-US" sz="1300" dirty="0"/>
              <a:t> LeBlanc, the wild girl of Champagne: About 18 to 20 years old when found, she had learned language before having being abandoned. </a:t>
            </a:r>
          </a:p>
          <a:p>
            <a:r>
              <a:rPr lang="en-US" sz="1300" dirty="0"/>
              <a:t>John </a:t>
            </a:r>
            <a:r>
              <a:rPr lang="en-US" sz="1300" dirty="0" err="1"/>
              <a:t>Ssebunya</a:t>
            </a:r>
            <a:r>
              <a:rPr lang="en-US" sz="1300" dirty="0"/>
              <a:t>, the Uganda monkey boy: Found living with a pack of monkeys in 1991 at age 6, he now gives talks about his experience. </a:t>
            </a:r>
          </a:p>
          <a:p>
            <a:r>
              <a:rPr lang="en-US" sz="1300" dirty="0"/>
              <a:t>Ng </a:t>
            </a:r>
            <a:r>
              <a:rPr lang="en-US" sz="1300" dirty="0" err="1"/>
              <a:t>Chhaidy</a:t>
            </a:r>
            <a:r>
              <a:rPr lang="en-US" sz="1300" dirty="0"/>
              <a:t> of India: She disappeared in the jungle when she was 4 and, after persistent local rumors about a jungle girl, was found 38 years later in 2012. </a:t>
            </a:r>
          </a:p>
          <a:p>
            <a:r>
              <a:rPr lang="en-US" sz="1300" dirty="0" err="1"/>
              <a:t>Oxana</a:t>
            </a:r>
            <a:r>
              <a:rPr lang="en-US" sz="1300" dirty="0"/>
              <a:t> Malaya, the Ukrainian dog girl: She was found living in the dog pen in her family’s back yard in 1991 at the age of 8. </a:t>
            </a:r>
          </a:p>
          <a:p>
            <a:r>
              <a:rPr lang="en-US" sz="1300" dirty="0"/>
              <a:t>Vanya </a:t>
            </a:r>
            <a:r>
              <a:rPr lang="en-US" sz="1300" dirty="0" err="1"/>
              <a:t>Yudin</a:t>
            </a:r>
            <a:r>
              <a:rPr lang="en-US" sz="1300" dirty="0"/>
              <a:t>, Russian bird boy: Found in February 2008, he was cared for by his mother but never spoken to and chirps like a bird. </a:t>
            </a:r>
          </a:p>
          <a:p>
            <a:r>
              <a:rPr lang="en-US" sz="1300" dirty="0"/>
              <a:t>The leopard boy of </a:t>
            </a:r>
            <a:r>
              <a:rPr lang="en-US" sz="1300" dirty="0" err="1"/>
              <a:t>Dihungi</a:t>
            </a:r>
            <a:r>
              <a:rPr lang="en-US" sz="1300" dirty="0"/>
              <a:t>: He was found among leopards at the age 5 in 1915 after having been in the wild three years. </a:t>
            </a:r>
          </a:p>
          <a:p>
            <a:r>
              <a:rPr lang="en-US" sz="1300" dirty="0"/>
              <a:t>Kamala and </a:t>
            </a:r>
            <a:r>
              <a:rPr lang="en-US" sz="1300" dirty="0" err="1"/>
              <a:t>Amala</a:t>
            </a:r>
            <a:r>
              <a:rPr lang="en-US" sz="1300" dirty="0"/>
              <a:t>, the wolf girls of </a:t>
            </a:r>
            <a:r>
              <a:rPr lang="en-US" sz="1300" dirty="0" err="1"/>
              <a:t>Midnapore</a:t>
            </a:r>
            <a:r>
              <a:rPr lang="en-US" sz="1300" dirty="0"/>
              <a:t>: These two girls were found living among wolves at about ages of 8 and 2 in 1920. </a:t>
            </a:r>
          </a:p>
          <a:p>
            <a:r>
              <a:rPr lang="en-US" sz="1300" dirty="0"/>
              <a:t>The Russian cow girl: This 5-year-old girl, found living with cows in 2012, communicated using mooning sounds. </a:t>
            </a:r>
          </a:p>
          <a:p>
            <a:r>
              <a:rPr lang="en-US" sz="1300" dirty="0"/>
              <a:t>Natasha </a:t>
            </a:r>
            <a:r>
              <a:rPr lang="en-US" sz="1300" dirty="0" err="1"/>
              <a:t>Mikhailova</a:t>
            </a:r>
            <a:r>
              <a:rPr lang="en-US" sz="1300" dirty="0"/>
              <a:t> the Siberian dog girl: This 5-year-old Russian girl, discovered in 2009, was raised like a pet in a room full of dogs and cats. </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405755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School Behavior: Perception versus Reality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sz="1800" dirty="0"/>
              <a:t>First graph depicts alcohol consumption. The horizontal axis represents 4 different groups of students and the vertical axis ranges from 0 to 4. The graph infers the data in the following format: Group, actual, perceived. </a:t>
            </a:r>
            <a:r>
              <a:rPr lang="en-US" sz="1800" dirty="0" err="1"/>
              <a:t>Populars</a:t>
            </a:r>
            <a:r>
              <a:rPr lang="en-US" sz="1800" dirty="0"/>
              <a:t>, 1.5, 2.3; Jocks, 0.5, 2.3; Brains, 0.4, 0.2; and Burnouts, 2.5, 3.2. </a:t>
            </a:r>
          </a:p>
          <a:p>
            <a:r>
              <a:rPr lang="en-US" sz="1800" dirty="0"/>
              <a:t>Second graph depicts sexual intercourse partners. The horizontal axis represents 4 different groups of students and the vertical axis ranges from 0 to 4. The graph infers the data in the following format: Group, actual, perceived. </a:t>
            </a:r>
            <a:r>
              <a:rPr lang="en-US" sz="1800" dirty="0" err="1"/>
              <a:t>Populars</a:t>
            </a:r>
            <a:r>
              <a:rPr lang="en-US" sz="1800" dirty="0"/>
              <a:t>, 0.9, 2.4; Jocks, 0.4, 2.4; Brains, 0.2, 0.2; and Burnouts, 1.4, 1.5.</a:t>
            </a:r>
          </a:p>
          <a:p>
            <a:r>
              <a:rPr lang="en-US" sz="1800" dirty="0"/>
              <a:t>Third graph depicts Marijuana usage. The horizontal axis represents 4 different groups of students and the vertical axis ranges from 0 to 4. The graph infers the data in the following format: Group, actual, perceived. </a:t>
            </a:r>
            <a:r>
              <a:rPr lang="en-US" sz="1800" dirty="0" err="1"/>
              <a:t>Populars</a:t>
            </a:r>
            <a:r>
              <a:rPr lang="en-US" sz="1800" dirty="0"/>
              <a:t>, 0.5, 1.2; Jocks, 0, 0.9; Brains, 0, 0.1; and Burnouts, 1.7, 3.1.</a:t>
            </a:r>
          </a:p>
          <a:p>
            <a:r>
              <a:rPr lang="en-US" sz="1800" dirty="0"/>
              <a:t>Fourth graph depicts studying time. The horizontal axis represents 4 different groups of students and the vertical axis ranges from 0 to 5. The graph infers the data in the following format: Group, actual, perceived. </a:t>
            </a:r>
            <a:r>
              <a:rPr lang="en-US" sz="1800" dirty="0" err="1"/>
              <a:t>Populars</a:t>
            </a:r>
            <a:r>
              <a:rPr lang="en-US" sz="1800" dirty="0"/>
              <a:t>, 2.1, 1.6; Jocks, 2.3, 1.5; Brains, 2.0, 4.2; and Burnouts, 1.2, 0.3. All the values are approximated.</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608978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Time Spent Using Media per Week by </a:t>
            </a:r>
            <a:br>
              <a:rPr lang="en-US" dirty="0"/>
            </a:br>
            <a:r>
              <a:rPr lang="en-US" dirty="0"/>
              <a:t>Age Group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endParaRPr lang="en-US" dirty="0"/>
          </a:p>
        </p:txBody>
      </p:sp>
      <p:sp>
        <p:nvSpPr>
          <p:cNvPr id="4" name="Content Placeholder 3"/>
          <p:cNvSpPr>
            <a:spLocks noGrp="1"/>
          </p:cNvSpPr>
          <p:nvPr>
            <p:ph sz="quarter" idx="11"/>
          </p:nvPr>
        </p:nvSpPr>
        <p:spPr/>
        <p:txBody>
          <a:bodyPr/>
          <a:lstStyle/>
          <a:p>
            <a:r>
              <a:rPr lang="en-US" sz="1600" dirty="0"/>
              <a:t>The graph infers the data in the following format: Age group: media and time spent in hours or in minutes. 18 and above: Television, 31 hours, TV-connected devices (game consoles, DVDs, VCRs, et cetera): 4 hours, radio, 14 hours, internet on a computer, 5 hours, App/Web on a Smartphone, 17 hours, and App/Web on a Tablet, 4 hours. </a:t>
            </a:r>
          </a:p>
          <a:p>
            <a:r>
              <a:rPr lang="en-US" sz="1600" dirty="0"/>
              <a:t>Age group between 18-34: Television, 15 hours, TV-connected devices (game consoles, DVDs, VCRs, et cetera): 7 hours, radio, 13 hours, internet on a computer, 6 hours, App/Web on a Smartphone, 17 hours, and App/Web on a Tablet, 3 hours.</a:t>
            </a:r>
          </a:p>
          <a:p>
            <a:r>
              <a:rPr lang="en-US" sz="1600" dirty="0"/>
              <a:t>Age group between 35-49: Television, 26 hours, TV-connected devices (game consoles, DVDs, VCRs, et cetera): 5 hours, radio, 13 hours, internet on a computer, 8 hours, App/Web on a Smartphone, 23 hours, and App/Web on a Tablet, 4 hours.</a:t>
            </a:r>
          </a:p>
          <a:p>
            <a:r>
              <a:rPr lang="en-US" sz="1600" dirty="0"/>
              <a:t>50 and above: Television, 43 hours, TV-connected devices (game consoles, DVDs, VCRs, et cetera): 2 hours, radio, 14 hours, internet on a computer, 6 hours, App/Web on a Smartphone, 14 hours, and App/Web on a Tablet, 3 hours. All the values are approximated. </a:t>
            </a:r>
          </a:p>
          <a:p>
            <a:r>
              <a:rPr lang="en-US" sz="1600" dirty="0"/>
              <a:t>The graph is accompanied by a picture of 3 cartoon toys (an elderly man, boy and a dog) watching television.</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2314202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Telephones and Cell Phones by Country </a:t>
            </a:r>
            <a:br>
              <a:rPr lang="en-US" dirty="0"/>
            </a:br>
            <a:r>
              <a:rPr lang="en-US" dirty="0"/>
              <a:t>(rates per 100 people)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dirty="0"/>
              <a:t>The graph infers the data in the following format: Country, landline, and cell phone subscribers. Eritrea, 0.98, 7; Congo (Democratic Republic), 0, 53; Afghanistan, 0.34, 62; India, 1.99, 78; Mexico, 16, 86; China, 16, 92; United States, 38, 118; Japan, 50, 127; and Russia, 25, 160.</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790430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 in the Transition to Adulthood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dirty="0"/>
              <a:t>The illustration infers the data in the following format: Expected age: life event, and percentage who view event as extremely/ quiet important. 20.9: financial independence from parents/ guardians, 80.9 percent. 21.1: Separate residence from parents, 57.2 percent. 21.2: Full-time employment, 83.8 percent. 22.3: Completion of formal schooling, 90.2 percent. 24.5: Capability of supporting family, 82.3 percent. 25.7: Marriage, 33.2 percent. 26.2: parenthood, 29.0 percent. The illustration is accompanied by a milestone map that starts at birth and ends at parenthood.</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p>
        </p:txBody>
      </p:sp>
    </p:spTree>
    <p:extLst>
      <p:ext uri="{BB962C8B-B14F-4D97-AF65-F5344CB8AC3E}">
        <p14:creationId xmlns:p14="http://schemas.microsoft.com/office/powerpoint/2010/main" val="3198871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Aging around the World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dirty="0"/>
              <a:t>The graph infers the data in the following format: Country, life expectancy. Afghanistan, 2 percent; India, 6 percent; Mexico, 6 percent; China, 10 percent; Russia, 14 percent; United States of America; 15 percent, Canada, 16 percent; France, 18 percent; Italy, 22 percent; and Japan, 27 percent. The graph is inscribed on a photograph of an elderly man facing backward. He walks holding his walking stick.</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3070098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Verdana" pitchFamily="34" charset="0"/>
              </a:rPr>
              <a:t>Actual and Projected Growth of the Elderly Population of the United States </a:t>
            </a:r>
            <a:r>
              <a:rPr lang="en-US" dirty="0"/>
              <a:t>-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dirty="0"/>
              <a:t>The horizontal axis represents the 5 different years and the vertical axis represents proportion of population and it ranges from 0 to 25, in increments of 5. The graph infers the data in the following format: year, proportion of population for age group between 65 and 84, and proportion of population for 85 years and older. 1900: 3.9 percent, 0.2 percent; 1930: 5.1 percent, 0.2 percent; 1980: 10.3 percent, 1.0 percent; 2010: 11.2 percent, 1.7 percent; 2050: 16.4 percent, 4.5 percent. The graph is accompanied by a photograph of 4 people (2 men and 2 women) belonging to different ethnicities.</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535101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Living Arrangements by Age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dirty="0"/>
              <a:t>The graph infers the data in the following format: Age group and percentage of people with different living arrangements. Age group between 65 and 74, 4 percent of people live with nonfamily in a household, 72.9 percent of people live with family in a household, 21.7 percent of people live alone in a household, and 1.4 percent of people live in group quarters. Age group between 75 and 84, 2.8 percent of people live with nonfamily in a household, 65.6 percent of people live with family in a household, 28.5 percent of people live alone in a household, and 3.2 percent of people live in group quarters. 85 years and older, 2.1 percent of people live with nonfamily in a household, 48.2 percent of people live with family in a household, 39 percent of people live alone in a household, and 10.6 percent of people live in group quarters.</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4031083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Rising Labor Force Participation Rates among </a:t>
            </a:r>
            <a:br>
              <a:rPr lang="en-US" dirty="0"/>
            </a:br>
            <a:r>
              <a:rPr lang="en-US" dirty="0"/>
              <a:t>Older Adults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dirty="0"/>
              <a:t>The horizontal axis represents 4 different age groups and the vertical axis ranges from 0 to 50, in increments of 10. The graph infers the data in the following format: Age group, percentage of labor force in 1994, percentage of labor force in 2004, percentage of labor force in 2014, and percentage of labor force in 2024. Age group between 65 and 69 years, 21.9 percent, 27.7 percent, 31.6 percent, and 36.2 percent. Age group between 70 and 74 years, 11.8 percent, 15.3 percent, 18.9 percent, and 22.8 percent. Age group between 75 and 79 years, 6.6 percent, 8.8 percent, 11.3 percent, and 14.4 percent. 75 years and older, 5.4 percent, 6.1 percent, 8.0 percent, and 10.6 percent. </a:t>
            </a:r>
          </a:p>
          <a:p>
            <a:r>
              <a:rPr lang="en-US" dirty="0"/>
              <a:t>The graph is accompanied by a photograph of an elderly couple standing behind the front desk of a pastry shop. </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p>
        </p:txBody>
      </p:sp>
    </p:spTree>
    <p:extLst>
      <p:ext uri="{BB962C8B-B14F-4D97-AF65-F5344CB8AC3E}">
        <p14:creationId xmlns:p14="http://schemas.microsoft.com/office/powerpoint/2010/main" val="293935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Impact of Isolation</a:t>
            </a:r>
            <a:endParaRPr lang="en-IN" sz="1200" dirty="0"/>
          </a:p>
        </p:txBody>
      </p:sp>
      <p:sp>
        <p:nvSpPr>
          <p:cNvPr id="3" name="Content Placeholder 2"/>
          <p:cNvSpPr>
            <a:spLocks noGrp="1"/>
          </p:cNvSpPr>
          <p:nvPr>
            <p:ph sz="quarter" idx="11"/>
          </p:nvPr>
        </p:nvSpPr>
        <p:spPr>
          <a:xfrm>
            <a:off x="342900" y="1276709"/>
            <a:ext cx="8458200" cy="5084902"/>
          </a:xfrm>
        </p:spPr>
        <p:txBody>
          <a:bodyPr/>
          <a:lstStyle/>
          <a:p>
            <a:pPr>
              <a:spcBef>
                <a:spcPts val="800"/>
              </a:spcBef>
              <a:spcAft>
                <a:spcPts val="1200"/>
              </a:spcAft>
            </a:pPr>
            <a:r>
              <a:rPr lang="en-US" altLang="en-US" dirty="0"/>
              <a:t>Missing out on early socialization can have a devastating impact.</a:t>
            </a:r>
          </a:p>
          <a:p>
            <a:pPr>
              <a:spcBef>
                <a:spcPts val="800"/>
              </a:spcBef>
              <a:spcAft>
                <a:spcPts val="1200"/>
              </a:spcAft>
            </a:pPr>
            <a:r>
              <a:rPr lang="en-US" altLang="en-US" b="1" dirty="0"/>
              <a:t>Extreme Childhood Isolation.</a:t>
            </a:r>
          </a:p>
          <a:p>
            <a:pPr lvl="1">
              <a:spcAft>
                <a:spcPts val="1200"/>
              </a:spcAft>
            </a:pPr>
            <a:r>
              <a:rPr lang="en-US" altLang="en-US" dirty="0"/>
              <a:t>The cases of Genie and Danielle demonstrate the importance of early socialization experiences for children.</a:t>
            </a:r>
          </a:p>
          <a:p>
            <a:pPr>
              <a:spcBef>
                <a:spcPts val="800"/>
              </a:spcBef>
              <a:spcAft>
                <a:spcPts val="1200"/>
              </a:spcAft>
            </a:pPr>
            <a:r>
              <a:rPr lang="en-US" altLang="en-US" b="1" dirty="0"/>
              <a:t>Primate Studies.</a:t>
            </a:r>
          </a:p>
          <a:p>
            <a:pPr lvl="1">
              <a:spcAft>
                <a:spcPts val="1200"/>
              </a:spcAft>
            </a:pPr>
            <a:r>
              <a:rPr lang="en-US" altLang="en-US" dirty="0"/>
              <a:t>Psychologist Harry Harlow showed isolation had a damaging effect on rhesus monkeys.</a:t>
            </a:r>
          </a:p>
          <a:p>
            <a:pPr lvl="1">
              <a:spcAft>
                <a:spcPts val="1200"/>
              </a:spcAft>
            </a:pPr>
            <a:r>
              <a:rPr lang="en-US" altLang="en-US" dirty="0"/>
              <a:t>Humans lack the complex instincts necessary for survival and rely on culture and socialization instead.</a:t>
            </a:r>
          </a:p>
        </p:txBody>
      </p:sp>
    </p:spTree>
    <p:extLst>
      <p:ext uri="{BB962C8B-B14F-4D97-AF65-F5344CB8AC3E}">
        <p14:creationId xmlns:p14="http://schemas.microsoft.com/office/powerpoint/2010/main" val="4086419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Verdana" pitchFamily="34" charset="0"/>
                <a:cs typeface="Verdana" pitchFamily="34" charset="0"/>
              </a:rPr>
              <a:t>SOC VIEWS on </a:t>
            </a:r>
            <a:r>
              <a:rPr lang="en-US" altLang="en-US" dirty="0"/>
              <a:t>Socialization</a:t>
            </a:r>
            <a:r>
              <a:rPr lang="en-US" dirty="0"/>
              <a:t> - Text Alternative</a:t>
            </a:r>
          </a:p>
        </p:txBody>
      </p:sp>
      <p:sp>
        <p:nvSpPr>
          <p:cNvPr id="3" name="Text Placeholder 2"/>
          <p:cNvSpPr>
            <a:spLocks noGrp="1"/>
          </p:cNvSpPr>
          <p:nvPr>
            <p:ph type="body" sz="quarter" idx="14"/>
          </p:nvPr>
        </p:nvSpPr>
        <p:spPr/>
        <p:txBody>
          <a:bodyPr/>
          <a:lstStyle/>
          <a:p>
            <a:r>
              <a:rPr lang="en-US" dirty="0">
                <a:hlinkClick r:id="rId2" action="ppaction://hlinksldjump"/>
              </a:rPr>
              <a:t>Return to parent-slide containing images.</a:t>
            </a:r>
          </a:p>
        </p:txBody>
      </p:sp>
      <p:sp>
        <p:nvSpPr>
          <p:cNvPr id="4" name="Content Placeholder 3"/>
          <p:cNvSpPr>
            <a:spLocks noGrp="1"/>
          </p:cNvSpPr>
          <p:nvPr>
            <p:ph sz="quarter" idx="11"/>
          </p:nvPr>
        </p:nvSpPr>
        <p:spPr/>
        <p:txBody>
          <a:bodyPr/>
          <a:lstStyle/>
          <a:p>
            <a:r>
              <a:rPr lang="en-US" sz="1600" dirty="0"/>
              <a:t>It consists of 3 views: Conflict view, functionalist view, and interactionist view. Conflict view: We learn to accept a culture’s dominant ideology as natural, which reinforces existing inequalities. Alternative perspectives and experiences are often underrepresented and devalued. Schools help reproduce the status quo in the way they socialize students into the proper attitudes and behaviors of the workplace. The key concepts of conflict view are gender and race, inequality.</a:t>
            </a:r>
          </a:p>
          <a:p>
            <a:r>
              <a:rPr lang="en-US" sz="1600" dirty="0"/>
              <a:t>Functionalist view: Socialization is a lifelong process that enables us to learn the attitudes, values, and behaviors appropriate for our culture. Socialization promotes integration and intimacy with others and keeps us from being isolated. The institutions of the family, school, mass media, workplace, government, and religions act as agents of socialization from childhood through adulthood. The key concepts of functionalist view are integration, agents of socialization.</a:t>
            </a:r>
          </a:p>
          <a:p>
            <a:r>
              <a:rPr lang="en-US" sz="1600" dirty="0"/>
              <a:t>Interactionist view: Our concept of the self, who we are, emerges from our interactions with others. Parents, friends, coworkers, coaches, teachers are among the significant others who play a major role in socialization and shaping a person’s self. Role taking, impression management, and face-work are concepts that convey the idea of social interactions as performances. The key concepts of interactionist view are concept of self and performance.</a:t>
            </a:r>
          </a:p>
        </p:txBody>
      </p:sp>
      <p:sp>
        <p:nvSpPr>
          <p:cNvPr id="5" name="Text Placeholder 4"/>
          <p:cNvSpPr>
            <a:spLocks noGrp="1"/>
          </p:cNvSpPr>
          <p:nvPr>
            <p:ph type="body" sz="quarter" idx="15"/>
          </p:nvPr>
        </p:nvSpPr>
        <p:spPr/>
        <p:txBody>
          <a:bodyPr/>
          <a:lstStyle/>
          <a:p>
            <a:r>
              <a:rPr lang="en-US" dirty="0">
                <a:hlinkClick r:id="rId2" action="ppaction://hlinksldjump"/>
              </a:rPr>
              <a:t>Return to parent-slide containing images.</a:t>
            </a:r>
            <a:endParaRPr lang="en-US" dirty="0">
              <a:hlinkClick r:id="rId3" action="ppaction://hlinksldjump"/>
            </a:endParaRPr>
          </a:p>
        </p:txBody>
      </p:sp>
    </p:spTree>
    <p:extLst>
      <p:ext uri="{BB962C8B-B14F-4D97-AF65-F5344CB8AC3E}">
        <p14:creationId xmlns:p14="http://schemas.microsoft.com/office/powerpoint/2010/main" val="169098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latin typeface="Verdana" pitchFamily="34" charset="0"/>
                <a:ea typeface="Verdana" pitchFamily="34" charset="0"/>
                <a:cs typeface="Verdana" pitchFamily="34" charset="0"/>
              </a:rPr>
              <a:t>Cases of Children Raised in Extreme Isolation</a:t>
            </a:r>
            <a:endParaRPr lang="en-US" dirty="0"/>
          </a:p>
        </p:txBody>
      </p:sp>
      <p:pic>
        <p:nvPicPr>
          <p:cNvPr id="8" name="Picture 2" descr="An open book with cases of children raised in an extreme isolation. It is accompanied by a photograph of a smiling girl.">
            <a:extLst>
              <a:ext uri="{FF2B5EF4-FFF2-40B4-BE49-F238E27FC236}">
                <a16:creationId xmlns:a16="http://schemas.microsoft.com/office/drawing/2014/main" id="{BA04F1C5-5DE9-4EB5-A4DB-0E6A674F093D}"/>
              </a:ext>
            </a:extLst>
          </p:cNvPr>
          <p:cNvPicPr>
            <a:picLocks noGrp="1" noChangeAspect="1"/>
          </p:cNvPicPr>
          <p:nvPr>
            <p:ph sz="quarter" idx="11"/>
          </p:nvPr>
        </p:nvPicPr>
        <p:blipFill rotWithShape="1">
          <a:blip r:embed="rId2" cstate="print">
            <a:extLst>
              <a:ext uri="{28A0092B-C50C-407E-A947-70E740481C1C}">
                <a14:useLocalDpi xmlns:a14="http://schemas.microsoft.com/office/drawing/2010/main" val="0"/>
              </a:ext>
            </a:extLst>
          </a:blip>
          <a:srcRect l="-850" r="-852"/>
          <a:stretch/>
        </p:blipFill>
        <p:spPr>
          <a:xfrm>
            <a:off x="2742586" y="1151750"/>
            <a:ext cx="3658828" cy="5029200"/>
          </a:xfrm>
        </p:spPr>
      </p:pic>
      <p:sp>
        <p:nvSpPr>
          <p:cNvPr id="6" name="Text Placeholder 3"/>
          <p:cNvSpPr>
            <a:spLocks noGrp="1"/>
          </p:cNvSpPr>
          <p:nvPr>
            <p:ph type="body" sz="quarter" idx="29"/>
          </p:nvPr>
        </p:nvSpPr>
        <p:spPr/>
        <p:txBody>
          <a:bodyPr/>
          <a:lstStyle/>
          <a:p>
            <a:r>
              <a:rPr lang="en-US" dirty="0">
                <a:hlinkClick r:id="rId3" action="ppaction://hlinksldjump"/>
              </a:rPr>
              <a:t>Access the text alternative for slide images.</a:t>
            </a:r>
          </a:p>
        </p:txBody>
      </p:sp>
      <p:sp>
        <p:nvSpPr>
          <p:cNvPr id="7" name="Text Placeholder 4"/>
          <p:cNvSpPr>
            <a:spLocks noGrp="1"/>
          </p:cNvSpPr>
          <p:nvPr>
            <p:ph type="body" sz="quarter" idx="30"/>
          </p:nvPr>
        </p:nvSpPr>
        <p:spPr/>
        <p:txBody>
          <a:bodyPr/>
          <a:lstStyle/>
          <a:p>
            <a:r>
              <a:rPr lang="en-US" i="1" dirty="0"/>
              <a:t>Sources: </a:t>
            </a:r>
            <a:r>
              <a:rPr lang="en-US" dirty="0"/>
              <a:t>Keith 2008; Newton 2002; </a:t>
            </a:r>
            <a:r>
              <a:rPr lang="en-US" dirty="0">
                <a:hlinkClick r:id="rId4"/>
              </a:rPr>
              <a:t>www.feralchildren.com</a:t>
            </a:r>
            <a:r>
              <a:rPr lang="en-US" dirty="0"/>
              <a:t>.</a:t>
            </a:r>
            <a:r>
              <a:rPr lang="en-US" i="1" dirty="0"/>
              <a:t> Photos: </a:t>
            </a:r>
            <a:r>
              <a:rPr lang="en-US" dirty="0"/>
              <a:t>Child: Denis </a:t>
            </a:r>
            <a:r>
              <a:rPr lang="en-US" dirty="0" err="1"/>
              <a:t>Gukov</a:t>
            </a:r>
            <a:r>
              <a:rPr lang="en-US" dirty="0"/>
              <a:t>/AFP/Getty Images; Book: </a:t>
            </a:r>
            <a:r>
              <a:rPr lang="en-US" dirty="0" err="1"/>
              <a:t>Preto</a:t>
            </a:r>
            <a:r>
              <a:rPr lang="en-US" dirty="0"/>
              <a:t> </a:t>
            </a:r>
            <a:r>
              <a:rPr lang="en-US" dirty="0" err="1"/>
              <a:t>Perola</a:t>
            </a:r>
            <a:r>
              <a:rPr lang="en-US" dirty="0"/>
              <a:t>/</a:t>
            </a:r>
            <a:r>
              <a:rPr lang="en-US" dirty="0" err="1"/>
              <a:t>Shutterstock</a:t>
            </a:r>
            <a:endParaRPr lang="en-US"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95473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The Self and Socialization</a:t>
            </a:r>
            <a:endParaRPr lang="en-US" sz="1200" dirty="0"/>
          </a:p>
        </p:txBody>
      </p:sp>
      <p:sp>
        <p:nvSpPr>
          <p:cNvPr id="4" name="Content Placeholder 2"/>
          <p:cNvSpPr>
            <a:spLocks noGrp="1"/>
          </p:cNvSpPr>
          <p:nvPr>
            <p:ph sz="quarter" idx="11"/>
          </p:nvPr>
        </p:nvSpPr>
        <p:spPr/>
        <p:txBody>
          <a:bodyPr/>
          <a:lstStyle/>
          <a:p>
            <a:pPr>
              <a:spcBef>
                <a:spcPts val="1200"/>
              </a:spcBef>
            </a:pPr>
            <a:r>
              <a:rPr lang="en-US" altLang="en-US" dirty="0"/>
              <a:t>As individuals we choose what to think and how to act—but we do so within the confines of the cultural resources to which we have access.</a:t>
            </a:r>
          </a:p>
        </p:txBody>
      </p:sp>
    </p:spTree>
    <p:extLst>
      <p:ext uri="{BB962C8B-B14F-4D97-AF65-F5344CB8AC3E}">
        <p14:creationId xmlns:p14="http://schemas.microsoft.com/office/powerpoint/2010/main" val="64171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altLang="en-US" dirty="0"/>
              <a:t>Sociological Approaches to the Self</a:t>
            </a:r>
            <a:r>
              <a:rPr lang="en-US" altLang="en-US" sz="1200" dirty="0"/>
              <a:t> 1</a:t>
            </a:r>
            <a:endParaRPr lang="en-US" sz="1200" dirty="0"/>
          </a:p>
        </p:txBody>
      </p:sp>
      <p:sp>
        <p:nvSpPr>
          <p:cNvPr id="4" name="Content Placeholder 2"/>
          <p:cNvSpPr>
            <a:spLocks noGrp="1"/>
          </p:cNvSpPr>
          <p:nvPr>
            <p:ph sz="quarter" idx="11"/>
          </p:nvPr>
        </p:nvSpPr>
        <p:spPr/>
        <p:txBody>
          <a:bodyPr/>
          <a:lstStyle/>
          <a:p>
            <a:pPr>
              <a:spcBef>
                <a:spcPts val="1200"/>
              </a:spcBef>
            </a:pPr>
            <a:r>
              <a:rPr lang="en-US" altLang="en-US" b="1" dirty="0"/>
              <a:t>Self:</a:t>
            </a:r>
            <a:r>
              <a:rPr lang="en-US" altLang="en-US" dirty="0"/>
              <a:t> our sense of who we are, distinct from others, and shaped by our unique social interactions.</a:t>
            </a:r>
          </a:p>
          <a:p>
            <a:pPr lvl="1">
              <a:spcBef>
                <a:spcPts val="1200"/>
              </a:spcBef>
            </a:pPr>
            <a:r>
              <a:rPr lang="en-US" altLang="en-US" dirty="0"/>
              <a:t>Not a static entity.</a:t>
            </a:r>
          </a:p>
          <a:p>
            <a:pPr lvl="1">
              <a:spcBef>
                <a:spcPts val="1200"/>
              </a:spcBef>
            </a:pPr>
            <a:r>
              <a:rPr lang="en-US" altLang="en-US" dirty="0"/>
              <a:t>It continues to develop and change throughout our lives.</a:t>
            </a:r>
          </a:p>
        </p:txBody>
      </p:sp>
    </p:spTree>
    <p:extLst>
      <p:ext uri="{BB962C8B-B14F-4D97-AF65-F5344CB8AC3E}">
        <p14:creationId xmlns:p14="http://schemas.microsoft.com/office/powerpoint/2010/main" val="1936918045"/>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807402C1-F174-418D-9BA4-5CD14936CAC8}"/>
    </a:ext>
  </a:extLst>
</a:theme>
</file>

<file path=ppt/theme/theme2.xml><?xml version="1.0" encoding="utf-8"?>
<a:theme xmlns:a="http://schemas.openxmlformats.org/drawingml/2006/main" name="MainContent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9AE6DB3E-6497-4623-8691-2EE4CB4F7CA4}"/>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F2635052-3C18-4769-A013-9006CA8D461F}"/>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4F7C4758-EF78-4114-B0CD-C65931E31D6B}"/>
    </a:ext>
  </a:extLst>
</a:theme>
</file>

<file path=ppt/theme/theme5.xml><?xml version="1.0" encoding="utf-8"?>
<a:theme xmlns:a="http://schemas.openxmlformats.org/drawingml/2006/main" name="ImageDescriptionAppendix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013C56F2-BD32-448D-801D-2EFF067A30D9}" vid="{FFB3B673-0FAC-4577-A063-A470808218D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7305</TotalTime>
  <Words>4808</Words>
  <Application>Microsoft Office PowerPoint</Application>
  <PresentationFormat>On-screen Show (4:3)</PresentationFormat>
  <Paragraphs>317</Paragraphs>
  <Slides>60</Slides>
  <Notes>0</Notes>
  <HiddenSlides>12</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60</vt:i4>
      </vt:variant>
    </vt:vector>
  </HeadingPairs>
  <TitlesOfParts>
    <vt:vector size="69" baseType="lpstr">
      <vt:lpstr>Arial</vt:lpstr>
      <vt:lpstr>Calibri</vt:lpstr>
      <vt:lpstr>Times New Roman</vt:lpstr>
      <vt:lpstr>Verdana</vt:lpstr>
      <vt:lpstr>Title Slides Master</vt:lpstr>
      <vt:lpstr>MainContentSlideMaster</vt:lpstr>
      <vt:lpstr>ClosingMaster</vt:lpstr>
      <vt:lpstr>DividerSlideMaster</vt:lpstr>
      <vt:lpstr>ImageDescriptionAppendixSlideMaster</vt:lpstr>
      <vt:lpstr>Chapter 4</vt:lpstr>
      <vt:lpstr>What’s to Come?</vt:lpstr>
      <vt:lpstr>As You Read</vt:lpstr>
      <vt:lpstr>The Role of Socialization</vt:lpstr>
      <vt:lpstr>Internalizing Culture</vt:lpstr>
      <vt:lpstr>The Impact of Isolation</vt:lpstr>
      <vt:lpstr>Cases of Children Raised in Extreme Isolation</vt:lpstr>
      <vt:lpstr>The Self and Socialization</vt:lpstr>
      <vt:lpstr>Sociological Approaches to the Self 1</vt:lpstr>
      <vt:lpstr>Sociological Approaches to the Self 2</vt:lpstr>
      <vt:lpstr>Sociological Approaches to the Self 3</vt:lpstr>
      <vt:lpstr>Sociological Approaches to the Self 4</vt:lpstr>
      <vt:lpstr>Sociological Approaches to the Self 5</vt:lpstr>
      <vt:lpstr>Sociological Approaches to the Self 6</vt:lpstr>
      <vt:lpstr>Us versus Them 1</vt:lpstr>
      <vt:lpstr>Us versus Them 2</vt:lpstr>
      <vt:lpstr>Agents of Socialization</vt:lpstr>
      <vt:lpstr>Family</vt:lpstr>
      <vt:lpstr>School and Peer Groups</vt:lpstr>
      <vt:lpstr>High School Behavior: Perception versus Reality</vt:lpstr>
      <vt:lpstr>Mass Media</vt:lpstr>
      <vt:lpstr>Average Time Spent Using Media per Week by  Age Group</vt:lpstr>
      <vt:lpstr>Telephones and Cell Phones by Country  (rates per 100 people)</vt:lpstr>
      <vt:lpstr>The Workplace</vt:lpstr>
      <vt:lpstr>Religion and the State</vt:lpstr>
      <vt:lpstr>Socialization throughout the Life Course</vt:lpstr>
      <vt:lpstr>The Life Course</vt:lpstr>
      <vt:lpstr>Milestones in the Transition to Adulthood</vt:lpstr>
      <vt:lpstr>Anticipatory Socialization and Resocialization 1</vt:lpstr>
      <vt:lpstr>Anticipatory Socialization and Resocialization 2</vt:lpstr>
      <vt:lpstr>Anticipatory Socialization and Resocialization 3</vt:lpstr>
      <vt:lpstr>Role Transitions during the Life Course</vt:lpstr>
      <vt:lpstr>5 Movies on Socialization</vt:lpstr>
      <vt:lpstr>Aging and Society</vt:lpstr>
      <vt:lpstr>Aging around the World</vt:lpstr>
      <vt:lpstr>Actual and Projected Growth of the Elderly Population of the United States</vt:lpstr>
      <vt:lpstr>Adjusting to Retirement</vt:lpstr>
      <vt:lpstr>Perspectives on Aging</vt:lpstr>
      <vt:lpstr>Disengagement Theory</vt:lpstr>
      <vt:lpstr>Living Arrangements by Age</vt:lpstr>
      <vt:lpstr>Activity Theory</vt:lpstr>
      <vt:lpstr>Rising Labor Force Participation Rates among  Older Adults</vt:lpstr>
      <vt:lpstr>Ageism and Discrimination</vt:lpstr>
      <vt:lpstr>Death and Dying</vt:lpstr>
      <vt:lpstr>5 Movies on Aging</vt:lpstr>
      <vt:lpstr>SOC VIEWS on Socialization</vt:lpstr>
      <vt:lpstr>Make the Connection</vt:lpstr>
      <vt:lpstr>End of Main Content</vt:lpstr>
      <vt:lpstr>Accessibility Content: Text Alternatives for Images</vt:lpstr>
      <vt:lpstr>The Role of Socialization - Text Alternative</vt:lpstr>
      <vt:lpstr>Cases of Children Raised in Extreme Isolation - Text Alternative</vt:lpstr>
      <vt:lpstr>High School Behavior: Perception versus Reality - Text Alternative</vt:lpstr>
      <vt:lpstr>Average Time Spent Using Media per Week by  Age Group - Text Alternative</vt:lpstr>
      <vt:lpstr>Telephones and Cell Phones by Country  (rates per 100 people) - Text Alternative</vt:lpstr>
      <vt:lpstr>Milestones in the Transition to Adulthood - Text Alternative</vt:lpstr>
      <vt:lpstr>Aging around the World - Text Alternative</vt:lpstr>
      <vt:lpstr>Actual and Projected Growth of the Elderly Population of the United States - Text Alternative</vt:lpstr>
      <vt:lpstr>Living Arrangements by Age - Text Alternative</vt:lpstr>
      <vt:lpstr>Rising Labor Force Participation Rates among  Older Adults - Text Alternative</vt:lpstr>
      <vt:lpstr>SOC VIEWS on Socialization - Text Alternative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of Four Title Slide Options</dc:title>
  <dc:creator>Prasanna kumar. Tripathy</dc:creator>
  <cp:keywords>PPT</cp:keywords>
  <cp:lastModifiedBy>Kaazmi Mansour</cp:lastModifiedBy>
  <cp:revision>1747</cp:revision>
  <dcterms:created xsi:type="dcterms:W3CDTF">2019-06-07T08:28:38Z</dcterms:created>
  <dcterms:modified xsi:type="dcterms:W3CDTF">2020-09-05T19:14:42Z</dcterms:modified>
</cp:coreProperties>
</file>